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6"/>
  </p:notesMasterIdLst>
  <p:sldIdLst>
    <p:sldId id="257" r:id="rId2"/>
    <p:sldId id="258" r:id="rId3"/>
    <p:sldId id="260" r:id="rId4"/>
    <p:sldId id="303" r:id="rId5"/>
    <p:sldId id="305" r:id="rId6"/>
    <p:sldId id="307" r:id="rId7"/>
    <p:sldId id="304" r:id="rId8"/>
    <p:sldId id="308" r:id="rId9"/>
    <p:sldId id="309" r:id="rId10"/>
    <p:sldId id="317" r:id="rId11"/>
    <p:sldId id="318" r:id="rId12"/>
    <p:sldId id="310" r:id="rId13"/>
    <p:sldId id="311" r:id="rId14"/>
    <p:sldId id="264" r:id="rId15"/>
    <p:sldId id="268" r:id="rId16"/>
    <p:sldId id="291" r:id="rId17"/>
    <p:sldId id="276" r:id="rId18"/>
    <p:sldId id="275" r:id="rId19"/>
    <p:sldId id="270" r:id="rId20"/>
    <p:sldId id="273" r:id="rId21"/>
    <p:sldId id="296" r:id="rId22"/>
    <p:sldId id="297" r:id="rId23"/>
    <p:sldId id="288" r:id="rId24"/>
    <p:sldId id="277" r:id="rId25"/>
    <p:sldId id="274" r:id="rId26"/>
    <p:sldId id="289" r:id="rId27"/>
    <p:sldId id="315" r:id="rId28"/>
    <p:sldId id="316" r:id="rId29"/>
    <p:sldId id="290" r:id="rId30"/>
    <p:sldId id="312" r:id="rId31"/>
    <p:sldId id="319" r:id="rId32"/>
    <p:sldId id="267" r:id="rId33"/>
    <p:sldId id="313" r:id="rId34"/>
    <p:sldId id="314" r:id="rId3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8B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50" autoAdjust="0"/>
  </p:normalViewPr>
  <p:slideViewPr>
    <p:cSldViewPr>
      <p:cViewPr varScale="1">
        <p:scale>
          <a:sx n="61" d="100"/>
          <a:sy n="61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DF76-883B-4A75-AA48-693B36F19AF2}" type="datetimeFigureOut">
              <a:rPr lang="en-GB" smtClean="0"/>
              <a:pPr/>
              <a:t>08/07/2013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C250C-B7CE-4A15-930B-1B8F818B6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9460" name="Slide Number Placeholder 3"/>
          <p:cNvSpPr txBox="1">
            <a:spLocks noChangeArrowheads="1"/>
          </p:cNvSpPr>
          <p:nvPr/>
        </p:nvSpPr>
        <p:spPr bwMode="auto">
          <a:xfrm>
            <a:off x="3884064" y="8685335"/>
            <a:ext cx="297233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1DBC56-15DD-492E-A66C-BE62A367E0ED}" type="slidenum">
              <a:rPr lang="en-US">
                <a:solidFill>
                  <a:srgbClr val="000000"/>
                </a:solidFill>
              </a:rPr>
              <a:pPr algn="r"/>
              <a:t>4</a:t>
            </a:fld>
            <a:endParaRPr lang="fr-FR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 txBox="1">
            <a:spLocks noChangeArrowheads="1"/>
          </p:cNvSpPr>
          <p:nvPr/>
        </p:nvSpPr>
        <p:spPr bwMode="auto">
          <a:xfrm>
            <a:off x="3884064" y="8685335"/>
            <a:ext cx="297233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BC1989-0818-48CC-ACB0-80B7246C6550}" type="slidenum">
              <a:rPr lang="en-US">
                <a:solidFill>
                  <a:srgbClr val="000000"/>
                </a:solidFill>
              </a:rPr>
              <a:pPr algn="r"/>
              <a:t>7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 txBox="1">
            <a:spLocks noChangeArrowheads="1"/>
          </p:cNvSpPr>
          <p:nvPr/>
        </p:nvSpPr>
        <p:spPr bwMode="auto">
          <a:xfrm>
            <a:off x="3884064" y="8685335"/>
            <a:ext cx="297233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BC1989-0818-48CC-ACB0-80B7246C6550}" type="slidenum">
              <a:rPr lang="en-US">
                <a:solidFill>
                  <a:srgbClr val="000000"/>
                </a:solidFill>
              </a:rPr>
              <a:pPr algn="r"/>
              <a:t>8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668F9-3DAB-45AE-A8CF-832FAF2939A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* </a:t>
            </a:r>
            <a:r>
              <a:rPr lang="fr-FR" sz="1200" dirty="0" err="1" smtClean="0"/>
              <a:t>Difference</a:t>
            </a:r>
            <a:r>
              <a:rPr lang="fr-FR" sz="1200" dirty="0" smtClean="0"/>
              <a:t> </a:t>
            </a:r>
            <a:r>
              <a:rPr lang="fr-FR" sz="1200" dirty="0" err="1" smtClean="0"/>
              <a:t>between</a:t>
            </a:r>
            <a:r>
              <a:rPr lang="fr-FR" sz="1200" dirty="0" smtClean="0"/>
              <a:t> </a:t>
            </a:r>
            <a:r>
              <a:rPr lang="fr-FR" sz="1200" dirty="0" err="1" smtClean="0"/>
              <a:t>adjusted</a:t>
            </a:r>
            <a:r>
              <a:rPr lang="fr-FR" sz="1200" dirty="0" smtClean="0"/>
              <a:t> </a:t>
            </a:r>
            <a:r>
              <a:rPr lang="fr-FR" sz="1200" dirty="0" err="1" smtClean="0"/>
              <a:t>disposable</a:t>
            </a:r>
            <a:r>
              <a:rPr lang="fr-FR" sz="1200" dirty="0" smtClean="0"/>
              <a:t> </a:t>
            </a:r>
            <a:r>
              <a:rPr lang="fr-FR" sz="1200" dirty="0" err="1" smtClean="0"/>
              <a:t>income</a:t>
            </a:r>
            <a:r>
              <a:rPr lang="fr-FR" sz="1200" dirty="0" smtClean="0"/>
              <a:t> and </a:t>
            </a:r>
            <a:r>
              <a:rPr lang="fr-FR" sz="1200" dirty="0" err="1" smtClean="0"/>
              <a:t>actual</a:t>
            </a:r>
            <a:r>
              <a:rPr lang="fr-FR" sz="1200" dirty="0" smtClean="0"/>
              <a:t> final </a:t>
            </a:r>
            <a:r>
              <a:rPr lang="fr-FR" sz="1200" dirty="0" err="1" smtClean="0"/>
              <a:t>consumption</a:t>
            </a:r>
            <a:r>
              <a:rPr lang="fr-FR" sz="1200" dirty="0" smtClean="0"/>
              <a:t> plus the change in net </a:t>
            </a:r>
            <a:r>
              <a:rPr lang="fr-FR" sz="1200" dirty="0" err="1" smtClean="0"/>
              <a:t>equity</a:t>
            </a:r>
            <a:r>
              <a:rPr lang="fr-FR" sz="1200" dirty="0" smtClean="0"/>
              <a:t> of </a:t>
            </a:r>
            <a:r>
              <a:rPr lang="fr-FR" sz="1200" dirty="0" err="1" smtClean="0"/>
              <a:t>households</a:t>
            </a:r>
            <a:r>
              <a:rPr lang="fr-FR" sz="1200" dirty="0" smtClean="0"/>
              <a:t> in pension </a:t>
            </a:r>
            <a:r>
              <a:rPr lang="fr-FR" sz="1200" dirty="0" err="1" smtClean="0"/>
              <a:t>funds</a:t>
            </a:r>
            <a:r>
              <a:rPr lang="fr-FR" sz="1200" dirty="0" smtClean="0"/>
              <a:t>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668F9-3DAB-45AE-A8CF-832FAF2939A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63.9 % of wage income by a  primary-educated male goes to households living mainly on wages and salaries</a:t>
            </a:r>
          </a:p>
          <a:p>
            <a:pPr>
              <a:buFont typeface="Arial" pitchFamily="34" charset="0"/>
              <a:buChar char="•"/>
            </a:pP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10.6 % 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wage income by a  primary-educated male goes to households living mainly on pensions</a:t>
            </a:r>
          </a:p>
          <a:p>
            <a:pPr>
              <a:buFont typeface="Arial" pitchFamily="34" charset="0"/>
              <a:buChar char="•"/>
            </a:pPr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250C-B7CE-4A15-930B-1B8F818B6F79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A3BA1-4319-45D4-B42E-E3E6949EB09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F041993-064A-44ED-924E-7339B269C35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167DCED1-CB1C-4D0E-B2DE-21D5AC46B0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AD9B1C96-32A2-4329-9E2D-65CAA46C0C97}" type="datetime1">
              <a:rPr lang="en-US" smtClean="0"/>
              <a:pPr/>
              <a:t>7/8/2013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6CF0E406-5E43-423D-85BB-18D304C7DE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67DCED1-CB1C-4D0E-B2DE-21D5AC46B05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oecd.org/statistics/ICW-Framework.htm" TargetMode="External"/><Relationship Id="rId5" Type="http://schemas.openxmlformats.org/officeDocument/2006/relationships/hyperlink" Target="http://www.oecd.org/statistics/guidelines-for-micro-statistics-on-household-wealth.htm" TargetMode="Externa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Paul.Schreyer@oecd.or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712" y="767224"/>
            <a:ext cx="6478488" cy="1823576"/>
          </a:xfrm>
        </p:spPr>
        <p:txBody>
          <a:bodyPr/>
          <a:lstStyle/>
          <a:p>
            <a:r>
              <a:rPr lang="en-US" sz="4000" dirty="0" smtClean="0"/>
              <a:t>SAMS and Micro-data: New Areas of Research</a:t>
            </a:r>
            <a:endParaRPr lang="en-US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3356992"/>
            <a:ext cx="6408712" cy="3426579"/>
          </a:xfrm>
        </p:spPr>
        <p:txBody>
          <a:bodyPr/>
          <a:lstStyle/>
          <a:p>
            <a:r>
              <a:rPr lang="en-US" sz="3200" dirty="0" smtClean="0"/>
              <a:t>Paul Schreyer OECD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IIOA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Towards New Horizons of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Innovation, Environment and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Trade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Kitakyushu July 2013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</p:spPr>
        <p:txBody>
          <a:bodyPr/>
          <a:lstStyle/>
          <a:p>
            <a:pPr algn="ctr"/>
            <a:r>
              <a:rPr lang="en-GB" dirty="0" smtClean="0">
                <a:latin typeface="+mn-lt"/>
              </a:rPr>
              <a:t>National Accounts Matrix</a:t>
            </a:r>
            <a:endParaRPr lang="en-GB" dirty="0">
              <a:latin typeface="+mn-lt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054880" cy="467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</p:spPr>
        <p:txBody>
          <a:bodyPr/>
          <a:lstStyle/>
          <a:p>
            <a:pPr algn="ctr"/>
            <a:r>
              <a:rPr lang="en-GB" dirty="0" smtClean="0">
                <a:latin typeface="+mn-lt"/>
              </a:rPr>
              <a:t>SAM</a:t>
            </a:r>
            <a:endParaRPr lang="en-GB" dirty="0">
              <a:latin typeface="+mn-lt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79791" cy="474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+mn-lt"/>
              </a:rPr>
              <a:t>For </a:t>
            </a:r>
            <a:r>
              <a:rPr lang="fr-FR" b="1" dirty="0" err="1" smtClean="0">
                <a:latin typeface="+mn-lt"/>
              </a:rPr>
              <a:t>purpose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at</a:t>
            </a:r>
            <a:r>
              <a:rPr lang="fr-FR" b="1" dirty="0" smtClean="0">
                <a:latin typeface="+mn-lt"/>
              </a:rPr>
              <a:t> hand, </a:t>
            </a:r>
            <a:r>
              <a:rPr lang="fr-FR" b="1" dirty="0" err="1" smtClean="0">
                <a:latin typeface="+mn-lt"/>
              </a:rPr>
              <a:t>SAMs</a:t>
            </a:r>
            <a:r>
              <a:rPr lang="fr-FR" b="1" dirty="0" smtClean="0">
                <a:latin typeface="+mn-lt"/>
              </a:rPr>
              <a:t> are </a:t>
            </a:r>
            <a:r>
              <a:rPr lang="fr-FR" b="1" dirty="0" err="1" smtClean="0">
                <a:latin typeface="+mn-lt"/>
              </a:rPr>
              <a:t>useful</a:t>
            </a:r>
            <a:r>
              <a:rPr lang="fr-FR" b="1" dirty="0" smtClean="0">
                <a:latin typeface="+mn-lt"/>
              </a:rPr>
              <a:t> to: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18800" cy="4525200"/>
          </a:xfrm>
          <a:ln>
            <a:solidFill>
              <a:srgbClr val="658BC5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FR" dirty="0" err="1" smtClean="0">
                <a:solidFill>
                  <a:srgbClr val="002060"/>
                </a:solidFill>
              </a:rPr>
              <a:t>Systematise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link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between</a:t>
            </a:r>
            <a:r>
              <a:rPr lang="fr-FR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fr-FR" b="1" dirty="0" err="1" smtClean="0">
                <a:solidFill>
                  <a:srgbClr val="658BC5"/>
                </a:solidFill>
              </a:rPr>
              <a:t>Primary</a:t>
            </a:r>
            <a:r>
              <a:rPr lang="fr-FR" b="1" dirty="0" smtClean="0">
                <a:solidFill>
                  <a:srgbClr val="658BC5"/>
                </a:solidFill>
              </a:rPr>
              <a:t> </a:t>
            </a:r>
            <a:r>
              <a:rPr lang="fr-FR" b="1" dirty="0" err="1" smtClean="0">
                <a:solidFill>
                  <a:srgbClr val="658BC5"/>
                </a:solidFill>
              </a:rPr>
              <a:t>income</a:t>
            </a:r>
            <a:r>
              <a:rPr lang="fr-FR" b="1" dirty="0" smtClean="0">
                <a:solidFill>
                  <a:srgbClr val="658BC5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types:</a:t>
            </a:r>
          </a:p>
          <a:p>
            <a:pPr lvl="2"/>
            <a:r>
              <a:rPr lang="fr-FR" dirty="0" err="1" smtClean="0">
                <a:solidFill>
                  <a:srgbClr val="002060"/>
                </a:solidFill>
              </a:rPr>
              <a:t>Wages</a:t>
            </a:r>
            <a:r>
              <a:rPr lang="fr-FR" dirty="0" smtClean="0">
                <a:solidFill>
                  <a:srgbClr val="002060"/>
                </a:solidFill>
              </a:rPr>
              <a:t> and salaries</a:t>
            </a:r>
          </a:p>
          <a:p>
            <a:pPr lvl="2"/>
            <a:r>
              <a:rPr lang="fr-FR" dirty="0" smtClean="0">
                <a:solidFill>
                  <a:srgbClr val="002060"/>
                </a:solidFill>
              </a:rPr>
              <a:t>Mixed </a:t>
            </a:r>
            <a:r>
              <a:rPr lang="fr-FR" dirty="0" err="1" smtClean="0">
                <a:solidFill>
                  <a:srgbClr val="002060"/>
                </a:solidFill>
              </a:rPr>
              <a:t>income</a:t>
            </a:r>
            <a:endParaRPr lang="fr-FR" dirty="0" smtClean="0">
              <a:solidFill>
                <a:srgbClr val="002060"/>
              </a:solidFill>
            </a:endParaRPr>
          </a:p>
          <a:p>
            <a:pPr lvl="2"/>
            <a:r>
              <a:rPr lang="fr-FR" dirty="0" smtClean="0">
                <a:solidFill>
                  <a:srgbClr val="002060"/>
                </a:solidFill>
              </a:rPr>
              <a:t>Gross operating surplus</a:t>
            </a:r>
          </a:p>
          <a:p>
            <a:pPr lvl="2"/>
            <a:r>
              <a:rPr lang="fr-FR" dirty="0" err="1" smtClean="0">
                <a:solidFill>
                  <a:srgbClr val="002060"/>
                </a:solidFill>
              </a:rPr>
              <a:t>Other</a:t>
            </a:r>
            <a:r>
              <a:rPr lang="fr-FR" dirty="0" smtClean="0">
                <a:solidFill>
                  <a:srgbClr val="002060"/>
                </a:solidFill>
              </a:rPr>
              <a:t> net taxes on production</a:t>
            </a:r>
          </a:p>
          <a:p>
            <a:pPr lvl="1"/>
            <a:r>
              <a:rPr lang="fr-FR" b="1" dirty="0" err="1" smtClean="0">
                <a:solidFill>
                  <a:srgbClr val="658BC5"/>
                </a:solidFill>
              </a:rPr>
              <a:t>Disposable</a:t>
            </a:r>
            <a:r>
              <a:rPr lang="fr-FR" b="1" dirty="0" smtClean="0">
                <a:solidFill>
                  <a:srgbClr val="658BC5"/>
                </a:solidFill>
              </a:rPr>
              <a:t> </a:t>
            </a:r>
            <a:r>
              <a:rPr lang="fr-FR" b="1" dirty="0" err="1" smtClean="0">
                <a:solidFill>
                  <a:srgbClr val="658BC5"/>
                </a:solidFill>
              </a:rPr>
              <a:t>income</a:t>
            </a:r>
            <a:r>
              <a:rPr lang="fr-FR" b="1" dirty="0" smtClean="0">
                <a:solidFill>
                  <a:srgbClr val="658BC5"/>
                </a:solidFill>
              </a:rPr>
              <a:t> </a:t>
            </a:r>
            <a:r>
              <a:rPr lang="fr-FR" b="1" dirty="0" err="1" smtClean="0">
                <a:solidFill>
                  <a:srgbClr val="658BC5"/>
                </a:solidFill>
              </a:rPr>
              <a:t>inequality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2060"/>
                </a:solidFill>
              </a:rPr>
              <a:t>= </a:t>
            </a:r>
            <a:r>
              <a:rPr lang="fr-FR" dirty="0" err="1" smtClean="0">
                <a:solidFill>
                  <a:srgbClr val="002060"/>
                </a:solidFill>
              </a:rPr>
              <a:t>HHs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grouped</a:t>
            </a:r>
            <a:r>
              <a:rPr lang="fr-FR" dirty="0" smtClean="0">
                <a:solidFill>
                  <a:srgbClr val="002060"/>
                </a:solidFill>
              </a:rPr>
              <a:t> by quintiles, </a:t>
            </a:r>
            <a:r>
              <a:rPr lang="fr-FR" dirty="0" err="1" smtClean="0">
                <a:solidFill>
                  <a:srgbClr val="002060"/>
                </a:solidFill>
              </a:rPr>
              <a:t>deciles</a:t>
            </a:r>
            <a:r>
              <a:rPr lang="fr-FR" dirty="0" smtClean="0">
                <a:solidFill>
                  <a:srgbClr val="002060"/>
                </a:solidFill>
              </a:rPr>
              <a:t>, etc.</a:t>
            </a:r>
          </a:p>
          <a:p>
            <a:r>
              <a:rPr lang="fr-FR" dirty="0" err="1" smtClean="0">
                <a:solidFill>
                  <a:srgbClr val="002060"/>
                </a:solidFill>
              </a:rPr>
              <a:t>Where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does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disposable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income</a:t>
            </a:r>
            <a:r>
              <a:rPr lang="fr-FR" dirty="0" smtClean="0">
                <a:solidFill>
                  <a:srgbClr val="002060"/>
                </a:solidFill>
              </a:rPr>
              <a:t> for a </a:t>
            </a:r>
            <a:r>
              <a:rPr lang="fr-FR" dirty="0" err="1" smtClean="0">
                <a:solidFill>
                  <a:srgbClr val="002060"/>
                </a:solidFill>
              </a:rPr>
              <a:t>particular</a:t>
            </a:r>
            <a:r>
              <a:rPr lang="fr-FR" dirty="0" smtClean="0">
                <a:solidFill>
                  <a:srgbClr val="002060"/>
                </a:solidFill>
              </a:rPr>
              <a:t> HH </a:t>
            </a:r>
            <a:r>
              <a:rPr lang="fr-FR" dirty="0" err="1" smtClean="0">
                <a:solidFill>
                  <a:srgbClr val="002060"/>
                </a:solidFill>
              </a:rPr>
              <a:t>originate</a:t>
            </a:r>
            <a:r>
              <a:rPr lang="fr-FR" dirty="0" smtClean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4" name="Picture 3" descr="c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628800"/>
            <a:ext cx="2438400" cy="1626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02000"/>
            <a:ext cx="5328136" cy="4525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solidFill>
                  <a:srgbClr val="002060"/>
                </a:solidFill>
              </a:rPr>
              <a:t>But </a:t>
            </a:r>
            <a:r>
              <a:rPr lang="fr-FR" dirty="0" err="1" smtClean="0">
                <a:solidFill>
                  <a:srgbClr val="002060"/>
                </a:solidFill>
              </a:rPr>
              <a:t>there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is</a:t>
            </a:r>
            <a:r>
              <a:rPr lang="fr-FR" dirty="0" smtClean="0">
                <a:solidFill>
                  <a:srgbClr val="002060"/>
                </a:solidFill>
              </a:rPr>
              <a:t> a major </a:t>
            </a:r>
            <a:r>
              <a:rPr lang="fr-FR" dirty="0" err="1" smtClean="0">
                <a:solidFill>
                  <a:srgbClr val="002060"/>
                </a:solidFill>
              </a:rPr>
              <a:t>statistical</a:t>
            </a:r>
            <a:r>
              <a:rPr lang="fr-FR" dirty="0" smtClean="0">
                <a:solidFill>
                  <a:srgbClr val="002060"/>
                </a:solidFill>
              </a:rPr>
              <a:t> issue:</a:t>
            </a:r>
          </a:p>
          <a:p>
            <a:pPr algn="ctr">
              <a:buNone/>
            </a:pPr>
            <a:endParaRPr lang="fr-F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rgbClr val="002060"/>
                </a:solidFill>
              </a:rPr>
              <a:t>NA </a:t>
            </a:r>
            <a:r>
              <a:rPr lang="fr-FR" dirty="0" err="1" smtClean="0">
                <a:solidFill>
                  <a:srgbClr val="002060"/>
                </a:solidFill>
              </a:rPr>
              <a:t>aggregates</a:t>
            </a:r>
            <a:r>
              <a:rPr lang="fr-FR" dirty="0" smtClean="0">
                <a:solidFill>
                  <a:srgbClr val="002060"/>
                </a:solidFill>
              </a:rPr>
              <a:t> and HH </a:t>
            </a:r>
            <a:r>
              <a:rPr lang="fr-FR" dirty="0" err="1" smtClean="0">
                <a:solidFill>
                  <a:srgbClr val="002060"/>
                </a:solidFill>
              </a:rPr>
              <a:t>survey</a:t>
            </a:r>
            <a:r>
              <a:rPr lang="fr-FR" dirty="0" smtClean="0">
                <a:solidFill>
                  <a:srgbClr val="002060"/>
                </a:solidFill>
              </a:rPr>
              <a:t> data on (</a:t>
            </a:r>
            <a:r>
              <a:rPr lang="fr-FR" dirty="0" err="1" smtClean="0">
                <a:solidFill>
                  <a:srgbClr val="002060"/>
                </a:solidFill>
              </a:rPr>
              <a:t>income</a:t>
            </a:r>
            <a:r>
              <a:rPr lang="fr-FR" dirty="0" smtClean="0">
                <a:solidFill>
                  <a:srgbClr val="002060"/>
                </a:solidFill>
              </a:rPr>
              <a:t>) distribution are </a:t>
            </a:r>
            <a:r>
              <a:rPr lang="fr-FR" dirty="0" err="1" smtClean="0">
                <a:solidFill>
                  <a:srgbClr val="002060"/>
                </a:solidFill>
              </a:rPr>
              <a:t>inconsistent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20481" name="Picture 1" descr="C:\Documents and Settings\schreyer_p\Local Settings\Temporary Internet Files\Content.IE5\QMNKP1JX\MP9004011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700808"/>
            <a:ext cx="2496312" cy="3121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b="1" dirty="0" smtClean="0"/>
              <a:t>2. </a:t>
            </a:r>
            <a:r>
              <a:rPr lang="en-GB" b="1" dirty="0" smtClean="0"/>
              <a:t>Distributional information and the national accounts – bridging the gap</a:t>
            </a:r>
          </a:p>
          <a:p>
            <a:pPr algn="ctr">
              <a:buNone/>
            </a:pPr>
            <a:endParaRPr lang="en-GB" b="1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040560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 err="1" smtClean="0">
                <a:solidFill>
                  <a:srgbClr val="002060"/>
                </a:solidFill>
              </a:rPr>
              <a:t>Distributional</a:t>
            </a:r>
            <a:r>
              <a:rPr lang="fr-FR" sz="2400" dirty="0" smtClean="0">
                <a:solidFill>
                  <a:srgbClr val="002060"/>
                </a:solidFill>
              </a:rPr>
              <a:t> information: </a:t>
            </a:r>
            <a:r>
              <a:rPr lang="fr-FR" sz="2400" dirty="0" err="1" smtClean="0">
                <a:solidFill>
                  <a:srgbClr val="002060"/>
                </a:solidFill>
              </a:rPr>
              <a:t>bottom</a:t>
            </a:r>
            <a:r>
              <a:rPr lang="fr-FR" sz="2400" dirty="0" smtClean="0">
                <a:solidFill>
                  <a:srgbClr val="002060"/>
                </a:solidFill>
              </a:rPr>
              <a:t>-up &lt;- </a:t>
            </a:r>
            <a:r>
              <a:rPr lang="fr-FR" sz="2400" dirty="0" err="1" smtClean="0">
                <a:solidFill>
                  <a:srgbClr val="002060"/>
                </a:solidFill>
              </a:rPr>
              <a:t>household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sz="2400" dirty="0" err="1" smtClean="0">
                <a:solidFill>
                  <a:srgbClr val="002060"/>
                </a:solidFill>
              </a:rPr>
              <a:t>surveys</a:t>
            </a:r>
            <a:endParaRPr lang="fr-FR" sz="2400" dirty="0" smtClean="0">
              <a:solidFill>
                <a:srgbClr val="002060"/>
              </a:solidFill>
            </a:endParaRPr>
          </a:p>
          <a:p>
            <a:r>
              <a:rPr lang="fr-FR" sz="2400" dirty="0" err="1" smtClean="0">
                <a:solidFill>
                  <a:srgbClr val="002060"/>
                </a:solidFill>
              </a:rPr>
              <a:t>Average</a:t>
            </a:r>
            <a:r>
              <a:rPr lang="fr-FR" sz="2400" dirty="0" smtClean="0">
                <a:solidFill>
                  <a:srgbClr val="002060"/>
                </a:solidFill>
              </a:rPr>
              <a:t> and macro information: top-down &lt;- national </a:t>
            </a:r>
            <a:r>
              <a:rPr lang="fr-FR" sz="2400" dirty="0" err="1" smtClean="0">
                <a:solidFill>
                  <a:srgbClr val="002060"/>
                </a:solidFill>
              </a:rPr>
              <a:t>accounts</a:t>
            </a:r>
            <a:endParaRPr lang="fr-FR" sz="2400" dirty="0" smtClean="0">
              <a:solidFill>
                <a:srgbClr val="002060"/>
              </a:solidFill>
            </a:endParaRPr>
          </a:p>
          <a:p>
            <a:endParaRPr lang="fr-FR" sz="2400" dirty="0" smtClean="0">
              <a:solidFill>
                <a:srgbClr val="002060"/>
              </a:solidFill>
            </a:endParaRPr>
          </a:p>
          <a:p>
            <a:r>
              <a:rPr lang="fr-FR" sz="2400" b="1" dirty="0" err="1" smtClean="0">
                <a:solidFill>
                  <a:srgbClr val="002060"/>
                </a:solidFill>
              </a:rPr>
              <a:t>Conceptual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</a:rPr>
              <a:t>differences</a:t>
            </a:r>
            <a:r>
              <a:rPr lang="fr-FR" sz="2400" dirty="0" smtClean="0">
                <a:solidFill>
                  <a:srgbClr val="002060"/>
                </a:solidFill>
              </a:rPr>
              <a:t>:</a:t>
            </a:r>
            <a:endParaRPr lang="en-GB" sz="2400" dirty="0" smtClean="0">
              <a:solidFill>
                <a:srgbClr val="002060"/>
              </a:solidFill>
            </a:endParaRPr>
          </a:p>
          <a:p>
            <a:pPr lvl="1"/>
            <a:r>
              <a:rPr lang="fr-FR" sz="2400" dirty="0" smtClean="0">
                <a:solidFill>
                  <a:srgbClr val="002060"/>
                </a:solidFill>
              </a:rPr>
              <a:t>Scope</a:t>
            </a:r>
          </a:p>
          <a:p>
            <a:pPr lvl="1"/>
            <a:r>
              <a:rPr lang="fr-FR" sz="2400" dirty="0" err="1" smtClean="0">
                <a:solidFill>
                  <a:srgbClr val="002060"/>
                </a:solidFill>
              </a:rPr>
              <a:t>Units</a:t>
            </a:r>
            <a:r>
              <a:rPr lang="fr-FR" sz="2400" dirty="0" smtClean="0">
                <a:solidFill>
                  <a:srgbClr val="002060"/>
                </a:solidFill>
              </a:rPr>
              <a:t> (</a:t>
            </a:r>
            <a:r>
              <a:rPr lang="fr-FR" sz="2400" dirty="0" err="1" smtClean="0">
                <a:solidFill>
                  <a:srgbClr val="002060"/>
                </a:solidFill>
              </a:rPr>
              <a:t>individuals</a:t>
            </a:r>
            <a:r>
              <a:rPr lang="fr-FR" sz="2400" dirty="0" smtClean="0">
                <a:solidFill>
                  <a:srgbClr val="002060"/>
                </a:solidFill>
              </a:rPr>
              <a:t> vs </a:t>
            </a:r>
            <a:r>
              <a:rPr lang="fr-FR" sz="2400" dirty="0" err="1" smtClean="0">
                <a:solidFill>
                  <a:srgbClr val="002060"/>
                </a:solidFill>
              </a:rPr>
              <a:t>households</a:t>
            </a:r>
            <a:r>
              <a:rPr lang="fr-FR" sz="2400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fr-FR" sz="2400" b="1" dirty="0" err="1" smtClean="0">
                <a:solidFill>
                  <a:srgbClr val="002060"/>
                </a:solidFill>
              </a:rPr>
              <a:t>Definition</a:t>
            </a:r>
            <a:r>
              <a:rPr lang="fr-FR" sz="2400" b="1" dirty="0" smtClean="0">
                <a:solidFill>
                  <a:srgbClr val="002060"/>
                </a:solidFill>
              </a:rPr>
              <a:t> of </a:t>
            </a:r>
            <a:r>
              <a:rPr lang="fr-FR" sz="2400" b="1" dirty="0" err="1" smtClean="0">
                <a:solidFill>
                  <a:srgbClr val="002060"/>
                </a:solidFill>
              </a:rPr>
              <a:t>income</a:t>
            </a:r>
            <a:endParaRPr lang="fr-FR" sz="2400" b="1" dirty="0" smtClean="0">
              <a:solidFill>
                <a:srgbClr val="002060"/>
              </a:solidFill>
            </a:endParaRPr>
          </a:p>
          <a:p>
            <a:pPr lvl="2"/>
            <a:r>
              <a:rPr lang="fr-FR" b="1" dirty="0" smtClean="0">
                <a:solidFill>
                  <a:srgbClr val="002060"/>
                </a:solidFill>
              </a:rPr>
              <a:t>Imputations: OOH, FISIM</a:t>
            </a:r>
          </a:p>
          <a:p>
            <a:pPr lvl="2"/>
            <a:endParaRPr lang="fr-FR" b="1" dirty="0" smtClean="0">
              <a:solidFill>
                <a:srgbClr val="002060"/>
              </a:solidFill>
            </a:endParaRPr>
          </a:p>
          <a:p>
            <a:r>
              <a:rPr lang="fr-FR" sz="2400" b="1" dirty="0" err="1" smtClean="0">
                <a:solidFill>
                  <a:srgbClr val="002060"/>
                </a:solidFill>
              </a:rPr>
              <a:t>Empirical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</a:rPr>
              <a:t>differences</a:t>
            </a:r>
            <a:r>
              <a:rPr lang="fr-FR" sz="2400" b="1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fr-FR" sz="2400" dirty="0" err="1" smtClean="0">
                <a:solidFill>
                  <a:srgbClr val="002060"/>
                </a:solidFill>
              </a:rPr>
              <a:t>Property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sz="2400" dirty="0" err="1" smtClean="0">
                <a:solidFill>
                  <a:srgbClr val="002060"/>
                </a:solidFill>
              </a:rPr>
              <a:t>income</a:t>
            </a:r>
            <a:r>
              <a:rPr lang="fr-FR" sz="2400" dirty="0" smtClean="0">
                <a:solidFill>
                  <a:srgbClr val="002060"/>
                </a:solidFill>
              </a:rPr>
              <a:t> (e.g., </a:t>
            </a:r>
            <a:r>
              <a:rPr lang="fr-FR" sz="2400" dirty="0" err="1" smtClean="0">
                <a:solidFill>
                  <a:srgbClr val="002060"/>
                </a:solidFill>
              </a:rPr>
              <a:t>interest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sz="2400" dirty="0" err="1" smtClean="0">
                <a:solidFill>
                  <a:srgbClr val="002060"/>
                </a:solidFill>
              </a:rPr>
              <a:t>received</a:t>
            </a:r>
            <a:r>
              <a:rPr lang="fr-FR" sz="2400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fr-FR" sz="2400" dirty="0" smtClean="0">
                <a:solidFill>
                  <a:srgbClr val="002060"/>
                </a:solidFill>
              </a:rPr>
              <a:t> Mixed </a:t>
            </a:r>
            <a:r>
              <a:rPr lang="fr-FR" sz="2400" dirty="0" err="1" smtClean="0">
                <a:solidFill>
                  <a:srgbClr val="002060"/>
                </a:solidFill>
              </a:rPr>
              <a:t>income</a:t>
            </a:r>
            <a:r>
              <a:rPr lang="fr-FR" sz="2400" dirty="0" smtClean="0">
                <a:solidFill>
                  <a:srgbClr val="002060"/>
                </a:solidFill>
              </a:rPr>
              <a:t> (self-</a:t>
            </a:r>
            <a:r>
              <a:rPr lang="fr-FR" sz="2400" dirty="0" err="1" smtClean="0">
                <a:solidFill>
                  <a:srgbClr val="002060"/>
                </a:solidFill>
              </a:rPr>
              <a:t>employed</a:t>
            </a:r>
            <a:r>
              <a:rPr lang="fr-FR" sz="2400" dirty="0" smtClean="0">
                <a:solidFill>
                  <a:srgbClr val="002060"/>
                </a:solidFill>
              </a:rPr>
              <a:t>)</a:t>
            </a:r>
            <a:endParaRPr lang="en-GB" sz="2400" dirty="0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00392" cy="1022400"/>
          </a:xfrm>
        </p:spPr>
        <p:txBody>
          <a:bodyPr/>
          <a:lstStyle/>
          <a:p>
            <a:pPr algn="ctr"/>
            <a:r>
              <a:rPr lang="en-GB" sz="2800" b="1" dirty="0" smtClean="0">
                <a:latin typeface="+mn-lt"/>
              </a:rPr>
              <a:t>Survey information and national accounts</a:t>
            </a:r>
            <a:endParaRPr lang="en-US" sz="28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F9C13-3FF7-4314-8822-5FDF870B464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national accounts OEC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7746" y="4581128"/>
            <a:ext cx="1428750" cy="2057400"/>
          </a:xfrm>
          <a:prstGeom prst="rect">
            <a:avLst/>
          </a:prstGeom>
        </p:spPr>
      </p:pic>
      <p:pic>
        <p:nvPicPr>
          <p:cNvPr id="6" name="Picture 5" descr="surv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652410"/>
            <a:ext cx="2120280" cy="1413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658BC5"/>
                </a:solidFill>
              </a:rPr>
              <a:t>OECD-Eurostat Expert Group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To examine </a:t>
            </a:r>
            <a:r>
              <a:rPr lang="fr-FR" dirty="0" err="1" smtClean="0">
                <a:solidFill>
                  <a:srgbClr val="002060"/>
                </a:solidFill>
              </a:rPr>
              <a:t>differences</a:t>
            </a:r>
            <a:r>
              <a:rPr lang="fr-FR" dirty="0" smtClean="0">
                <a:solidFill>
                  <a:srgbClr val="002060"/>
                </a:solidFill>
              </a:rPr>
              <a:t> NA – </a:t>
            </a:r>
            <a:r>
              <a:rPr lang="fr-FR" dirty="0" err="1" smtClean="0">
                <a:solidFill>
                  <a:srgbClr val="002060"/>
                </a:solidFill>
              </a:rPr>
              <a:t>Surveys</a:t>
            </a:r>
            <a:endParaRPr lang="fr-FR" dirty="0" smtClean="0">
              <a:solidFill>
                <a:srgbClr val="002060"/>
              </a:solidFill>
            </a:endParaRP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To </a:t>
            </a:r>
            <a:r>
              <a:rPr lang="fr-FR" dirty="0" err="1" smtClean="0">
                <a:solidFill>
                  <a:srgbClr val="002060"/>
                </a:solidFill>
              </a:rPr>
              <a:t>develop</a:t>
            </a:r>
            <a:r>
              <a:rPr lang="fr-FR" dirty="0" smtClean="0">
                <a:solidFill>
                  <a:srgbClr val="002060"/>
                </a:solidFill>
              </a:rPr>
              <a:t> NA-compatible </a:t>
            </a:r>
            <a:r>
              <a:rPr lang="fr-FR" dirty="0" err="1" smtClean="0">
                <a:solidFill>
                  <a:srgbClr val="002060"/>
                </a:solidFill>
              </a:rPr>
              <a:t>distributional</a:t>
            </a:r>
            <a:r>
              <a:rPr lang="fr-FR" dirty="0" smtClean="0">
                <a:solidFill>
                  <a:srgbClr val="002060"/>
                </a:solidFill>
              </a:rPr>
              <a:t> data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Income, </a:t>
            </a:r>
            <a:r>
              <a:rPr lang="fr-FR" dirty="0" err="1" smtClean="0">
                <a:solidFill>
                  <a:srgbClr val="002060"/>
                </a:solidFill>
              </a:rPr>
              <a:t>consumption</a:t>
            </a:r>
            <a:r>
              <a:rPr lang="fr-FR" dirty="0" smtClean="0">
                <a:solidFill>
                  <a:srgbClr val="002060"/>
                </a:solidFill>
              </a:rPr>
              <a:t> and </a:t>
            </a:r>
            <a:r>
              <a:rPr lang="fr-FR" dirty="0" err="1" smtClean="0">
                <a:solidFill>
                  <a:srgbClr val="002060"/>
                </a:solidFill>
              </a:rPr>
              <a:t>savings</a:t>
            </a:r>
            <a:r>
              <a:rPr lang="fr-FR" dirty="0" smtClean="0">
                <a:solidFill>
                  <a:srgbClr val="002060"/>
                </a:solidFill>
              </a:rPr>
              <a:t> for 16 countries</a:t>
            </a:r>
          </a:p>
          <a:p>
            <a:pPr lvl="1"/>
            <a:endParaRPr lang="fr-FR" dirty="0" smtClean="0"/>
          </a:p>
          <a:p>
            <a:r>
              <a:rPr lang="fr-FR" dirty="0" err="1" smtClean="0">
                <a:solidFill>
                  <a:srgbClr val="658BC5"/>
                </a:solidFill>
              </a:rPr>
              <a:t>Results</a:t>
            </a:r>
            <a:r>
              <a:rPr lang="fr-FR" dirty="0" smtClean="0">
                <a:solidFill>
                  <a:srgbClr val="658BC5"/>
                </a:solidFill>
              </a:rPr>
              <a:t> </a:t>
            </a:r>
            <a:r>
              <a:rPr lang="fr-FR" dirty="0" err="1" smtClean="0">
                <a:solidFill>
                  <a:srgbClr val="658BC5"/>
                </a:solidFill>
              </a:rPr>
              <a:t>forthcoming</a:t>
            </a:r>
            <a:r>
              <a:rPr lang="fr-FR" dirty="0" smtClean="0">
                <a:solidFill>
                  <a:srgbClr val="658BC5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(</a:t>
            </a:r>
            <a:r>
              <a:rPr lang="fr-FR" dirty="0" err="1" smtClean="0">
                <a:solidFill>
                  <a:srgbClr val="002060"/>
                </a:solidFill>
              </a:rPr>
              <a:t>Fesseau</a:t>
            </a:r>
            <a:r>
              <a:rPr lang="fr-FR" dirty="0" smtClean="0">
                <a:solidFill>
                  <a:srgbClr val="002060"/>
                </a:solidFill>
              </a:rPr>
              <a:t> et al 2013)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52440" cy="167923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658BC5"/>
                </a:solidFill>
                <a:latin typeface="+mn-lt"/>
              </a:rPr>
              <a:t>Do NA-Survey differences matter? Yes.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Adjustment coefficient for income components (NA/Survey ratio)</a:t>
            </a:r>
            <a:endParaRPr lang="en-GB" sz="28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84969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Data needed by groups of HHs</a:t>
            </a:r>
            <a:endParaRPr lang="en-GB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06400"/>
            <a:ext cx="7632848" cy="562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12776"/>
            <a:ext cx="8218800" cy="5760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1800" dirty="0" smtClean="0"/>
              <a:t>Savings* as a percentage of adjusted disposable income, by income quintile</a:t>
            </a:r>
          </a:p>
          <a:p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F9C13-3FF7-4314-8822-5FDF870B464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+mn-lt"/>
              </a:rPr>
              <a:t>Example of disparity indicator: savings</a:t>
            </a:r>
            <a:endParaRPr lang="en-GB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6984776" cy="451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412776"/>
            <a:ext cx="8218800" cy="47144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err="1" smtClean="0">
                <a:solidFill>
                  <a:srgbClr val="002060"/>
                </a:solidFill>
              </a:rPr>
              <a:t>Measuring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well</a:t>
            </a:r>
            <a:r>
              <a:rPr lang="fr-FR" dirty="0" smtClean="0">
                <a:solidFill>
                  <a:srgbClr val="002060"/>
                </a:solidFill>
              </a:rPr>
              <a:t>-</a:t>
            </a:r>
            <a:r>
              <a:rPr lang="fr-FR" dirty="0" err="1" smtClean="0">
                <a:solidFill>
                  <a:srgbClr val="002060"/>
                </a:solidFill>
              </a:rPr>
              <a:t>being</a:t>
            </a:r>
            <a:r>
              <a:rPr lang="fr-FR" dirty="0" smtClean="0">
                <a:solidFill>
                  <a:srgbClr val="002060"/>
                </a:solidFill>
              </a:rPr>
              <a:t> and living standards - </a:t>
            </a:r>
            <a:r>
              <a:rPr lang="fr-FR" dirty="0" err="1" smtClean="0">
                <a:solidFill>
                  <a:srgbClr val="002060"/>
                </a:solidFill>
              </a:rPr>
              <a:t>policy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demand</a:t>
            </a:r>
            <a:endParaRPr lang="en-GB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Distributional information and the national accounts – bridging the gap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002060"/>
                </a:solidFill>
              </a:rPr>
              <a:t>SAM as a </a:t>
            </a:r>
            <a:r>
              <a:rPr lang="fr-FR" dirty="0" err="1" smtClean="0">
                <a:solidFill>
                  <a:srgbClr val="002060"/>
                </a:solidFill>
              </a:rPr>
              <a:t>tool</a:t>
            </a:r>
            <a:r>
              <a:rPr lang="fr-FR" dirty="0" smtClean="0">
                <a:solidFill>
                  <a:srgbClr val="002060"/>
                </a:solidFill>
              </a:rPr>
              <a:t> to structure and analyse data </a:t>
            </a:r>
            <a:endParaRPr lang="en-GB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>
                <a:solidFill>
                  <a:srgbClr val="002060"/>
                </a:solidFill>
              </a:rPr>
              <a:t>From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SAMs</a:t>
            </a:r>
            <a:r>
              <a:rPr lang="fr-FR" dirty="0" smtClean="0">
                <a:solidFill>
                  <a:srgbClr val="002060"/>
                </a:solidFill>
              </a:rPr>
              <a:t> to living standards</a:t>
            </a:r>
            <a:r>
              <a:rPr lang="en-GB" dirty="0" smtClean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latin typeface="+mn-lt"/>
              </a:rPr>
              <a:t>Overview</a:t>
            </a:r>
            <a:endParaRPr lang="en-GB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b="1" dirty="0" smtClean="0"/>
              <a:t>3. Back to the SAMS:</a:t>
            </a:r>
          </a:p>
          <a:p>
            <a:pPr algn="ctr">
              <a:buNone/>
            </a:pPr>
            <a:r>
              <a:rPr lang="fr-FR" b="1" dirty="0" smtClean="0"/>
              <a:t>A </a:t>
            </a:r>
            <a:r>
              <a:rPr lang="fr-FR" b="1" dirty="0" err="1" smtClean="0"/>
              <a:t>tool</a:t>
            </a:r>
            <a:r>
              <a:rPr lang="fr-FR" b="1" dirty="0" smtClean="0"/>
              <a:t> to structure and analyse data</a:t>
            </a:r>
            <a:endParaRPr lang="en-GB" b="1" dirty="0" smtClean="0"/>
          </a:p>
          <a:p>
            <a:pPr algn="ctr">
              <a:buNone/>
            </a:pPr>
            <a:endParaRPr lang="en-GB" b="1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+mn-lt"/>
              </a:rPr>
              <a:t>New </a:t>
            </a:r>
            <a:r>
              <a:rPr lang="fr-FR" b="1" dirty="0" err="1" smtClean="0">
                <a:latin typeface="+mn-lt"/>
              </a:rPr>
              <a:t>multipliers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18800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SAM </a:t>
            </a:r>
            <a:r>
              <a:rPr lang="fr-FR" dirty="0" err="1" smtClean="0"/>
              <a:t>flows</a:t>
            </a:r>
            <a:r>
              <a:rPr lang="fr-FR" dirty="0" smtClean="0"/>
              <a:t> for HH </a:t>
            </a:r>
            <a:r>
              <a:rPr lang="fr-FR" dirty="0" smtClean="0">
                <a:solidFill>
                  <a:srgbClr val="658BC5"/>
                </a:solidFill>
              </a:rPr>
              <a:t>by type of HH</a:t>
            </a:r>
            <a:endParaRPr lang="fr-FR" dirty="0" smtClean="0">
              <a:solidFill>
                <a:srgbClr val="658BC5"/>
              </a:solidFill>
            </a:endParaRPr>
          </a:p>
          <a:p>
            <a:r>
              <a:rPr lang="fr-FR" dirty="0" smtClean="0">
                <a:solidFill>
                  <a:srgbClr val="658BC5"/>
                </a:solidFill>
              </a:rPr>
              <a:t>But </a:t>
            </a:r>
            <a:r>
              <a:rPr lang="fr-FR" dirty="0" err="1" smtClean="0">
                <a:solidFill>
                  <a:srgbClr val="658BC5"/>
                </a:solidFill>
              </a:rPr>
              <a:t>also</a:t>
            </a:r>
            <a:r>
              <a:rPr lang="fr-FR" dirty="0" smtClean="0">
                <a:solidFill>
                  <a:srgbClr val="658BC5"/>
                </a:solidFill>
              </a:rPr>
              <a:t>: </a:t>
            </a:r>
            <a:r>
              <a:rPr lang="fr-FR" dirty="0" err="1" smtClean="0">
                <a:solidFill>
                  <a:srgbClr val="658BC5"/>
                </a:solidFill>
              </a:rPr>
              <a:t>multipliers</a:t>
            </a:r>
            <a:r>
              <a:rPr lang="fr-FR" dirty="0" smtClean="0"/>
              <a:t> </a:t>
            </a:r>
            <a:endParaRPr lang="fr-FR" dirty="0" smtClean="0"/>
          </a:p>
          <a:p>
            <a:pPr lvl="1"/>
            <a:r>
              <a:rPr lang="fr-FR" dirty="0" err="1" smtClean="0"/>
              <a:t>Given</a:t>
            </a:r>
            <a:r>
              <a:rPr lang="fr-FR" dirty="0" smtClean="0"/>
              <a:t> a certain value-</a:t>
            </a:r>
            <a:r>
              <a:rPr lang="fr-FR" dirty="0" err="1" smtClean="0"/>
              <a:t>added</a:t>
            </a:r>
            <a:r>
              <a:rPr lang="fr-FR" dirty="0" smtClean="0"/>
              <a:t> </a:t>
            </a:r>
            <a:r>
              <a:rPr lang="fr-FR" dirty="0" err="1" smtClean="0"/>
              <a:t>generated</a:t>
            </a:r>
            <a:r>
              <a:rPr lang="fr-FR" dirty="0" smtClean="0"/>
              <a:t> in industries, </a:t>
            </a:r>
            <a:r>
              <a:rPr lang="fr-FR" dirty="0" err="1" smtClean="0"/>
              <a:t>what</a:t>
            </a:r>
            <a:r>
              <a:rPr lang="fr-FR" dirty="0" smtClean="0"/>
              <a:t> are the direct and indirect </a:t>
            </a:r>
            <a:r>
              <a:rPr lang="fr-FR" dirty="0" err="1" smtClean="0"/>
              <a:t>effects</a:t>
            </a:r>
            <a:r>
              <a:rPr lang="fr-FR" dirty="0" smtClean="0"/>
              <a:t> on </a:t>
            </a:r>
            <a:r>
              <a:rPr lang="fr-FR" dirty="0" err="1" smtClean="0"/>
              <a:t>HHs</a:t>
            </a:r>
            <a:r>
              <a:rPr lang="fr-FR" dirty="0" smtClean="0"/>
              <a:t> </a:t>
            </a:r>
            <a:r>
              <a:rPr lang="fr-FR" dirty="0" err="1" smtClean="0"/>
              <a:t>disposable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?</a:t>
            </a:r>
          </a:p>
          <a:p>
            <a:r>
              <a:rPr lang="fr-FR" dirty="0" smtClean="0"/>
              <a:t>Compare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traditional</a:t>
            </a:r>
            <a:r>
              <a:rPr lang="fr-FR" dirty="0" smtClean="0"/>
              <a:t> I/O </a:t>
            </a:r>
            <a:r>
              <a:rPr lang="fr-FR" dirty="0" err="1" smtClean="0"/>
              <a:t>multipliers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Given</a:t>
            </a:r>
            <a:r>
              <a:rPr lang="fr-FR" dirty="0" smtClean="0"/>
              <a:t> a certain final </a:t>
            </a:r>
            <a:r>
              <a:rPr lang="fr-FR" dirty="0" err="1" smtClean="0"/>
              <a:t>demand</a:t>
            </a:r>
            <a:r>
              <a:rPr lang="fr-FR" dirty="0" smtClean="0"/>
              <a:t>, </a:t>
            </a:r>
            <a:r>
              <a:rPr lang="fr-FR" dirty="0" err="1" smtClean="0"/>
              <a:t>what</a:t>
            </a:r>
            <a:r>
              <a:rPr lang="fr-FR" dirty="0" smtClean="0"/>
              <a:t> are the direct and indirect </a:t>
            </a:r>
            <a:r>
              <a:rPr lang="fr-FR" dirty="0" err="1" smtClean="0"/>
              <a:t>effects</a:t>
            </a:r>
            <a:r>
              <a:rPr lang="fr-FR" dirty="0" smtClean="0"/>
              <a:t> on industries production and value-</a:t>
            </a:r>
            <a:r>
              <a:rPr lang="fr-FR" dirty="0" err="1" smtClean="0"/>
              <a:t>added</a:t>
            </a:r>
            <a:r>
              <a:rPr lang="fr-FR" dirty="0" smtClean="0"/>
              <a:t>? </a:t>
            </a:r>
          </a:p>
          <a:p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+mn-lt"/>
              </a:rPr>
              <a:t>Example</a:t>
            </a:r>
            <a:r>
              <a:rPr lang="fr-FR" dirty="0" smtClean="0">
                <a:latin typeface="+mn-lt"/>
              </a:rPr>
              <a:t>: </a:t>
            </a:r>
            <a:r>
              <a:rPr lang="fr-FR" dirty="0" err="1" smtClean="0">
                <a:latin typeface="+mn-lt"/>
              </a:rPr>
              <a:t>Portugese</a:t>
            </a:r>
            <a:r>
              <a:rPr lang="fr-FR" dirty="0" smtClean="0">
                <a:latin typeface="+mn-lt"/>
              </a:rPr>
              <a:t> SAM (Reich 2012)</a:t>
            </a:r>
            <a:endParaRPr lang="en-GB" dirty="0">
              <a:latin typeface="+mn-lt"/>
            </a:endParaRPr>
          </a:p>
        </p:txBody>
      </p:sp>
      <p:pic>
        <p:nvPicPr>
          <p:cNvPr id="1304" name="Picture 2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51" y="1844824"/>
            <a:ext cx="8641237" cy="322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ular Callout 3"/>
          <p:cNvSpPr/>
          <p:nvPr/>
        </p:nvSpPr>
        <p:spPr>
          <a:xfrm>
            <a:off x="827584" y="4941168"/>
            <a:ext cx="2808312" cy="1728192"/>
          </a:xfrm>
          <a:prstGeom prst="wedgeRectCallout">
            <a:avLst>
              <a:gd name="adj1" fmla="val 1598"/>
              <a:gd name="adj2" fmla="val -80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For OECD </a:t>
            </a:r>
            <a:r>
              <a:rPr lang="fr-FR" sz="2000" dirty="0" err="1" smtClean="0"/>
              <a:t>work</a:t>
            </a:r>
            <a:r>
              <a:rPr lang="fr-FR" sz="2000" dirty="0" smtClean="0"/>
              <a:t> on </a:t>
            </a:r>
            <a:r>
              <a:rPr lang="fr-FR" sz="2000" dirty="0" err="1" smtClean="0"/>
              <a:t>well</a:t>
            </a:r>
            <a:r>
              <a:rPr lang="fr-FR" sz="2000" dirty="0" smtClean="0"/>
              <a:t>-</a:t>
            </a:r>
            <a:r>
              <a:rPr lang="fr-FR" sz="2000" dirty="0" err="1" smtClean="0"/>
              <a:t>being</a:t>
            </a:r>
            <a:r>
              <a:rPr lang="fr-FR" sz="2000" dirty="0" smtClean="0"/>
              <a:t>,  classification by </a:t>
            </a:r>
            <a:r>
              <a:rPr lang="fr-FR" sz="2000" dirty="0" err="1" smtClean="0"/>
              <a:t>income</a:t>
            </a:r>
            <a:r>
              <a:rPr lang="fr-FR" sz="2000" dirty="0" smtClean="0"/>
              <a:t> group </a:t>
            </a:r>
            <a:r>
              <a:rPr lang="fr-FR" sz="2000" dirty="0" err="1" smtClean="0"/>
              <a:t>would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preferable</a:t>
            </a:r>
            <a:r>
              <a:rPr lang="fr-FR" sz="2000" dirty="0" smtClean="0"/>
              <a:t> </a:t>
            </a:r>
            <a:endParaRPr lang="en-GB" sz="2000" dirty="0"/>
          </a:p>
        </p:txBody>
      </p:sp>
      <p:sp>
        <p:nvSpPr>
          <p:cNvPr id="5" name="Rectangular Callout 4"/>
          <p:cNvSpPr/>
          <p:nvPr/>
        </p:nvSpPr>
        <p:spPr>
          <a:xfrm>
            <a:off x="4067944" y="4941168"/>
            <a:ext cx="2808312" cy="1728192"/>
          </a:xfrm>
          <a:prstGeom prst="wedgeRectCallout">
            <a:avLst>
              <a:gd name="adj1" fmla="val -10703"/>
              <a:gd name="adj2" fmla="val -116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No </a:t>
            </a:r>
            <a:r>
              <a:rPr lang="fr-FR" sz="2000" dirty="0" err="1" smtClean="0"/>
              <a:t>redistributional</a:t>
            </a:r>
            <a:r>
              <a:rPr lang="fr-FR" sz="2000" dirty="0" smtClean="0"/>
              <a:t> </a:t>
            </a:r>
            <a:r>
              <a:rPr lang="fr-FR" sz="2000" dirty="0" err="1" smtClean="0"/>
              <a:t>effect</a:t>
            </a:r>
            <a:r>
              <a:rPr lang="fr-FR" sz="2000" dirty="0" smtClean="0"/>
              <a:t>?</a:t>
            </a:r>
          </a:p>
          <a:p>
            <a:pPr algn="ctr"/>
            <a:r>
              <a:rPr lang="fr-FR" sz="2000" dirty="0" err="1" smtClean="0"/>
              <a:t>Missing</a:t>
            </a:r>
            <a:r>
              <a:rPr lang="fr-FR" sz="2000" dirty="0" smtClean="0"/>
              <a:t>: STIK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6768752" cy="5040560"/>
          </a:xfrm>
          <a:ln>
            <a:solidFill>
              <a:srgbClr val="658BC5"/>
            </a:solidFill>
          </a:ln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err="1" smtClean="0"/>
              <a:t>Typical</a:t>
            </a:r>
            <a:r>
              <a:rPr lang="fr-FR" dirty="0" smtClean="0"/>
              <a:t> SAM </a:t>
            </a:r>
            <a:r>
              <a:rPr lang="fr-FR" dirty="0" err="1" smtClean="0"/>
              <a:t>does</a:t>
            </a:r>
            <a:r>
              <a:rPr lang="fr-FR" dirty="0" smtClean="0"/>
              <a:t> not </a:t>
            </a:r>
            <a:r>
              <a:rPr lang="fr-FR" dirty="0" err="1" smtClean="0"/>
              <a:t>cater</a:t>
            </a:r>
            <a:r>
              <a:rPr lang="fr-FR" dirty="0" smtClean="0"/>
              <a:t> for Social </a:t>
            </a:r>
            <a:r>
              <a:rPr lang="fr-FR" dirty="0" err="1" smtClean="0"/>
              <a:t>Transfers</a:t>
            </a:r>
            <a:r>
              <a:rPr lang="fr-FR" dirty="0" smtClean="0"/>
              <a:t> in </a:t>
            </a:r>
            <a:r>
              <a:rPr lang="fr-FR" dirty="0" err="1" smtClean="0"/>
              <a:t>Kind</a:t>
            </a:r>
            <a:r>
              <a:rPr lang="fr-FR" dirty="0" smtClean="0"/>
              <a:t> (STIK)</a:t>
            </a:r>
          </a:p>
          <a:p>
            <a:endParaRPr lang="fr-FR" dirty="0" smtClean="0"/>
          </a:p>
          <a:p>
            <a:r>
              <a:rPr lang="fr-FR" dirty="0" err="1" smtClean="0"/>
              <a:t>Introduce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658BC5"/>
                </a:solidFill>
              </a:rPr>
              <a:t>adjusted</a:t>
            </a:r>
            <a:r>
              <a:rPr lang="fr-FR" b="1" dirty="0" smtClean="0">
                <a:solidFill>
                  <a:srgbClr val="658BC5"/>
                </a:solidFill>
              </a:rPr>
              <a:t> </a:t>
            </a:r>
            <a:r>
              <a:rPr lang="fr-FR" b="1" dirty="0" err="1" smtClean="0">
                <a:solidFill>
                  <a:srgbClr val="658BC5"/>
                </a:solidFill>
              </a:rPr>
              <a:t>disposable</a:t>
            </a:r>
            <a:r>
              <a:rPr lang="fr-FR" b="1" dirty="0" smtClean="0">
                <a:solidFill>
                  <a:srgbClr val="658BC5"/>
                </a:solidFill>
              </a:rPr>
              <a:t> </a:t>
            </a:r>
            <a:r>
              <a:rPr lang="fr-FR" b="1" dirty="0" err="1" smtClean="0">
                <a:solidFill>
                  <a:srgbClr val="658BC5"/>
                </a:solidFill>
              </a:rPr>
              <a:t>income</a:t>
            </a:r>
            <a:r>
              <a:rPr lang="fr-FR" dirty="0" smtClean="0"/>
              <a:t> and </a:t>
            </a:r>
            <a:r>
              <a:rPr lang="fr-FR" b="1" dirty="0" err="1" smtClean="0">
                <a:solidFill>
                  <a:srgbClr val="658BC5"/>
                </a:solidFill>
              </a:rPr>
              <a:t>actual</a:t>
            </a:r>
            <a:r>
              <a:rPr lang="fr-FR" b="1" dirty="0" smtClean="0">
                <a:solidFill>
                  <a:srgbClr val="658BC5"/>
                </a:solidFill>
              </a:rPr>
              <a:t> </a:t>
            </a:r>
            <a:r>
              <a:rPr lang="fr-FR" b="1" dirty="0" err="1" smtClean="0">
                <a:solidFill>
                  <a:srgbClr val="658BC5"/>
                </a:solidFill>
              </a:rPr>
              <a:t>individual</a:t>
            </a:r>
            <a:r>
              <a:rPr lang="fr-FR" b="1" dirty="0" smtClean="0">
                <a:solidFill>
                  <a:srgbClr val="658BC5"/>
                </a:solidFill>
              </a:rPr>
              <a:t> </a:t>
            </a:r>
            <a:r>
              <a:rPr lang="fr-FR" b="1" dirty="0" err="1" smtClean="0">
                <a:solidFill>
                  <a:srgbClr val="658BC5"/>
                </a:solidFill>
              </a:rPr>
              <a:t>consumption</a:t>
            </a:r>
            <a:endParaRPr lang="fr-FR" b="1" dirty="0" smtClean="0">
              <a:solidFill>
                <a:srgbClr val="658BC5"/>
              </a:solidFill>
            </a:endParaRPr>
          </a:p>
          <a:p>
            <a:endParaRPr lang="fr-FR" b="1" dirty="0" smtClean="0">
              <a:solidFill>
                <a:srgbClr val="658BC5"/>
              </a:solidFill>
            </a:endParaRPr>
          </a:p>
          <a:p>
            <a:r>
              <a:rPr lang="fr-FR" dirty="0" err="1" smtClean="0"/>
              <a:t>Otherwise</a:t>
            </a:r>
            <a:r>
              <a:rPr lang="fr-FR" dirty="0" smtClean="0"/>
              <a:t>, </a:t>
            </a:r>
            <a:r>
              <a:rPr lang="fr-FR" dirty="0" err="1" smtClean="0"/>
              <a:t>measure</a:t>
            </a:r>
            <a:r>
              <a:rPr lang="fr-FR" dirty="0" smtClean="0"/>
              <a:t> of living standards </a:t>
            </a:r>
            <a:r>
              <a:rPr lang="fr-FR" dirty="0" err="1" smtClean="0"/>
              <a:t>incomplete</a:t>
            </a:r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+mn-lt"/>
              </a:rPr>
              <a:t>To </a:t>
            </a:r>
            <a:r>
              <a:rPr lang="fr-FR" b="1" dirty="0" err="1" smtClean="0">
                <a:latin typeface="+mn-lt"/>
              </a:rPr>
              <a:t>be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developed</a:t>
            </a:r>
            <a:r>
              <a:rPr lang="fr-FR" b="1" dirty="0" smtClean="0">
                <a:latin typeface="+mn-lt"/>
              </a:rPr>
              <a:t>…</a:t>
            </a:r>
            <a:endParaRPr lang="en-GB" b="1" dirty="0">
              <a:latin typeface="+mn-lt"/>
            </a:endParaRPr>
          </a:p>
        </p:txBody>
      </p:sp>
      <p:pic>
        <p:nvPicPr>
          <p:cNvPr id="5" name="Picture 4" descr="stethoscop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7208" y="1340768"/>
            <a:ext cx="1756792" cy="17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959152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+mn-lt"/>
              </a:rPr>
              <a:t>Relative position of the 20% richest households to the 20% poorest households </a:t>
            </a:r>
            <a:endParaRPr lang="en-GB" sz="2800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704856" cy="529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SAMs</a:t>
            </a:r>
            <a:r>
              <a:rPr lang="fr-FR" b="1" dirty="0" smtClean="0"/>
              <a:t> to </a:t>
            </a:r>
            <a:r>
              <a:rPr lang="fr-FR" b="1" dirty="0" err="1" smtClean="0"/>
              <a:t>measurement</a:t>
            </a:r>
            <a:r>
              <a:rPr lang="fr-FR" b="1" dirty="0" smtClean="0"/>
              <a:t> of living standards</a:t>
            </a:r>
            <a:endParaRPr lang="en-GB" b="1" dirty="0" smtClean="0"/>
          </a:p>
          <a:p>
            <a:pPr algn="ctr">
              <a:buNone/>
            </a:pPr>
            <a:endParaRPr lang="en-GB" b="1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Large body of </a:t>
            </a:r>
            <a:r>
              <a:rPr lang="fr-FR" dirty="0" err="1" smtClean="0">
                <a:solidFill>
                  <a:srgbClr val="002060"/>
                </a:solidFill>
              </a:rPr>
              <a:t>literature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err="1" smtClean="0">
                <a:solidFill>
                  <a:srgbClr val="002060"/>
                </a:solidFill>
              </a:rPr>
              <a:t>Recent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empirical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studies</a:t>
            </a:r>
            <a:endParaRPr lang="fr-FR" dirty="0" smtClean="0">
              <a:solidFill>
                <a:srgbClr val="002060"/>
              </a:solidFill>
            </a:endParaRP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Jorgenson and </a:t>
            </a:r>
            <a:r>
              <a:rPr lang="fr-FR" dirty="0" err="1" smtClean="0">
                <a:solidFill>
                  <a:srgbClr val="002060"/>
                </a:solidFill>
              </a:rPr>
              <a:t>Slesnick</a:t>
            </a:r>
            <a:r>
              <a:rPr lang="fr-FR" dirty="0" smtClean="0">
                <a:solidFill>
                  <a:srgbClr val="002060"/>
                </a:solidFill>
              </a:rPr>
              <a:t> (2013)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Fleurbaey and </a:t>
            </a:r>
            <a:r>
              <a:rPr lang="fr-FR" dirty="0" err="1" smtClean="0">
                <a:solidFill>
                  <a:srgbClr val="002060"/>
                </a:solidFill>
              </a:rPr>
              <a:t>Gaulier</a:t>
            </a:r>
            <a:r>
              <a:rPr lang="fr-FR" dirty="0" smtClean="0">
                <a:solidFill>
                  <a:srgbClr val="002060"/>
                </a:solidFill>
              </a:rPr>
              <a:t> (2009)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Jones and </a:t>
            </a:r>
            <a:r>
              <a:rPr lang="fr-FR" dirty="0" err="1" smtClean="0">
                <a:solidFill>
                  <a:srgbClr val="002060"/>
                </a:solidFill>
              </a:rPr>
              <a:t>Klenow</a:t>
            </a:r>
            <a:r>
              <a:rPr lang="fr-FR" dirty="0" smtClean="0">
                <a:solidFill>
                  <a:srgbClr val="002060"/>
                </a:solidFill>
              </a:rPr>
              <a:t> (2011)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Fleurbaey and Blanchard (2012</a:t>
            </a:r>
            <a:r>
              <a:rPr lang="fr-FR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endParaRPr lang="fr-FR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rgbClr val="002060"/>
                </a:solidFill>
              </a:rPr>
              <a:t>(But not </a:t>
            </a:r>
            <a:r>
              <a:rPr lang="fr-FR" sz="2400" dirty="0" err="1" smtClean="0">
                <a:solidFill>
                  <a:srgbClr val="002060"/>
                </a:solidFill>
              </a:rPr>
              <a:t>typically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sz="2400" dirty="0" err="1" smtClean="0">
                <a:solidFill>
                  <a:srgbClr val="002060"/>
                </a:solidFill>
              </a:rPr>
              <a:t>based</a:t>
            </a:r>
            <a:r>
              <a:rPr lang="fr-FR" sz="2400" dirty="0" smtClean="0">
                <a:solidFill>
                  <a:srgbClr val="002060"/>
                </a:solidFill>
              </a:rPr>
              <a:t> on </a:t>
            </a:r>
            <a:r>
              <a:rPr lang="fr-FR" sz="2400" dirty="0" err="1" smtClean="0">
                <a:solidFill>
                  <a:srgbClr val="002060"/>
                </a:solidFill>
              </a:rPr>
              <a:t>SAMs</a:t>
            </a:r>
            <a:r>
              <a:rPr lang="fr-FR" sz="2400" dirty="0" smtClean="0">
                <a:solidFill>
                  <a:srgbClr val="002060"/>
                </a:solidFill>
              </a:rPr>
              <a:t> or on </a:t>
            </a:r>
            <a:r>
              <a:rPr lang="fr-FR" sz="2400" dirty="0" err="1" smtClean="0">
                <a:solidFill>
                  <a:srgbClr val="002060"/>
                </a:solidFill>
              </a:rPr>
              <a:t>adjusted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sz="2400" dirty="0" err="1" smtClean="0">
                <a:solidFill>
                  <a:srgbClr val="002060"/>
                </a:solidFill>
              </a:rPr>
              <a:t>disposable</a:t>
            </a:r>
            <a:r>
              <a:rPr lang="fr-FR" sz="2400" dirty="0" smtClean="0">
                <a:solidFill>
                  <a:srgbClr val="002060"/>
                </a:solidFill>
              </a:rPr>
              <a:t> </a:t>
            </a:r>
            <a:r>
              <a:rPr lang="fr-FR" sz="2400" dirty="0" err="1" smtClean="0">
                <a:solidFill>
                  <a:srgbClr val="002060"/>
                </a:solidFill>
              </a:rPr>
              <a:t>income</a:t>
            </a:r>
            <a:r>
              <a:rPr lang="fr-FR" sz="2400" dirty="0" smtClean="0">
                <a:solidFill>
                  <a:srgbClr val="002060"/>
                </a:solidFill>
              </a:rPr>
              <a:t>)</a:t>
            </a:r>
            <a:endParaRPr lang="fr-FR" sz="2400" dirty="0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Aggregate</a:t>
            </a:r>
            <a:r>
              <a:rPr lang="fr-FR" dirty="0" smtClean="0"/>
              <a:t> </a:t>
            </a:r>
            <a:r>
              <a:rPr lang="fr-FR" dirty="0" err="1" smtClean="0"/>
              <a:t>measures</a:t>
            </a:r>
            <a:r>
              <a:rPr lang="fr-FR" dirty="0" smtClean="0"/>
              <a:t> of </a:t>
            </a:r>
            <a:r>
              <a:rPr lang="fr-FR" dirty="0" err="1" smtClean="0"/>
              <a:t>material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-</a:t>
            </a:r>
            <a:r>
              <a:rPr lang="fr-FR" dirty="0" err="1" smtClean="0"/>
              <a:t>being</a:t>
            </a:r>
            <a:r>
              <a:rPr lang="fr-FR" dirty="0" smtClean="0"/>
              <a:t> (</a:t>
            </a:r>
            <a:r>
              <a:rPr lang="fr-FR" dirty="0" err="1" smtClean="0"/>
              <a:t>welfare</a:t>
            </a:r>
            <a:r>
              <a:rPr lang="fr-FR" dirty="0" smtClean="0"/>
              <a:t> </a:t>
            </a:r>
            <a:r>
              <a:rPr lang="fr-FR" dirty="0" err="1" smtClean="0"/>
              <a:t>economics</a:t>
            </a:r>
            <a:r>
              <a:rPr lang="fr-FR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100392" cy="1080120"/>
          </a:xfrm>
        </p:spPr>
        <p:txBody>
          <a:bodyPr/>
          <a:lstStyle/>
          <a:p>
            <a:pPr algn="ctr"/>
            <a:r>
              <a:rPr lang="fr-FR" b="1" dirty="0" smtClean="0">
                <a:latin typeface="+mn-lt"/>
              </a:rPr>
              <a:t>Basic </a:t>
            </a:r>
            <a:r>
              <a:rPr lang="fr-FR" b="1" dirty="0" err="1" smtClean="0">
                <a:latin typeface="+mn-lt"/>
              </a:rPr>
              <a:t>Idea</a:t>
            </a:r>
            <a:endParaRPr lang="en-GB" sz="2400" dirty="0">
              <a:latin typeface="+mn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38150" y="1689100"/>
          <a:ext cx="6402388" cy="965200"/>
        </p:xfrm>
        <a:graphic>
          <a:graphicData uri="http://schemas.openxmlformats.org/presentationml/2006/ole">
            <p:oleObj spid="_x0000_s1026" name="Equation" r:id="rId3" imgW="2260440" imgH="342720" progId="Equation.3">
              <p:embed/>
            </p:oleObj>
          </a:graphicData>
        </a:graphic>
      </p:graphicFrame>
      <p:sp>
        <p:nvSpPr>
          <p:cNvPr id="5" name="Left Brace 4"/>
          <p:cNvSpPr/>
          <p:nvPr/>
        </p:nvSpPr>
        <p:spPr>
          <a:xfrm rot="16200000">
            <a:off x="3347864" y="2276872"/>
            <a:ext cx="288032" cy="576064"/>
          </a:xfrm>
          <a:prstGeom prst="leftBrace">
            <a:avLst/>
          </a:prstGeom>
          <a:ln w="19050" cmpd="sng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Brace 5"/>
          <p:cNvSpPr/>
          <p:nvPr/>
        </p:nvSpPr>
        <p:spPr>
          <a:xfrm rot="16200000">
            <a:off x="5256076" y="1016732"/>
            <a:ext cx="360040" cy="3168352"/>
          </a:xfrm>
          <a:prstGeom prst="leftBrace">
            <a:avLst/>
          </a:prstGeom>
          <a:ln w="19050" cmpd="sng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843808" y="285293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2">
                    <a:lumMod val="10000"/>
                  </a:schemeClr>
                </a:solidFill>
              </a:rPr>
              <a:t>Averages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285293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>Distribution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95536" y="3573016"/>
          <a:ext cx="8147050" cy="639762"/>
        </p:xfrm>
        <a:graphic>
          <a:graphicData uri="http://schemas.openxmlformats.org/presentationml/2006/ole">
            <p:oleObj spid="_x0000_s1027" name="Equation" r:id="rId4" imgW="2869920" imgH="228600" progId="Equation.3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95535" y="4365104"/>
          <a:ext cx="7906191" cy="1152128"/>
        </p:xfrm>
        <a:graphic>
          <a:graphicData uri="http://schemas.openxmlformats.org/presentationml/2006/ole">
            <p:oleObj spid="_x0000_s1028" name="Equation" r:id="rId5" imgW="29588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52440" cy="13912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002060"/>
                </a:solidFill>
                <a:latin typeface="+mn-lt"/>
              </a:rPr>
              <a:t>Jorgenson and </a:t>
            </a:r>
            <a:r>
              <a:rPr lang="fr-FR" dirty="0" err="1" smtClean="0">
                <a:solidFill>
                  <a:srgbClr val="002060"/>
                </a:solidFill>
                <a:latin typeface="+mn-lt"/>
              </a:rPr>
              <a:t>Slesnick</a:t>
            </a:r>
            <a:r>
              <a:rPr lang="fr-FR" dirty="0" smtClean="0">
                <a:solidFill>
                  <a:srgbClr val="002060"/>
                </a:solidFill>
                <a:latin typeface="+mn-lt"/>
              </a:rPr>
              <a:t> (2013) </a:t>
            </a:r>
            <a:r>
              <a:rPr lang="fr-FR" i="1" dirty="0" err="1" smtClean="0">
                <a:solidFill>
                  <a:srgbClr val="002060"/>
                </a:solidFill>
                <a:latin typeface="+mn-lt"/>
              </a:rPr>
              <a:t>Measuring</a:t>
            </a:r>
            <a:r>
              <a:rPr lang="fr-FR" i="1" dirty="0" smtClean="0">
                <a:solidFill>
                  <a:srgbClr val="002060"/>
                </a:solidFill>
                <a:latin typeface="+mn-lt"/>
              </a:rPr>
              <a:t> Social </a:t>
            </a:r>
            <a:r>
              <a:rPr lang="fr-FR" i="1" dirty="0" err="1" smtClean="0">
                <a:solidFill>
                  <a:srgbClr val="002060"/>
                </a:solidFill>
                <a:latin typeface="+mn-lt"/>
              </a:rPr>
              <a:t>Welfare</a:t>
            </a:r>
            <a:r>
              <a:rPr lang="fr-FR" i="1" dirty="0" smtClean="0">
                <a:solidFill>
                  <a:srgbClr val="002060"/>
                </a:solidFill>
                <a:latin typeface="+mn-lt"/>
              </a:rPr>
              <a:t> in the US National </a:t>
            </a:r>
            <a:r>
              <a:rPr lang="fr-FR" i="1" dirty="0" err="1" smtClean="0">
                <a:solidFill>
                  <a:srgbClr val="002060"/>
                </a:solidFill>
                <a:latin typeface="+mn-lt"/>
              </a:rPr>
              <a:t>Accounts</a:t>
            </a:r>
            <a:endParaRPr lang="en-GB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4242"/>
            <a:ext cx="9144000" cy="503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2060"/>
                </a:solidFill>
              </a:rPr>
              <a:t>Requires</a:t>
            </a:r>
            <a:r>
              <a:rPr lang="fr-FR" dirty="0" smtClean="0">
                <a:solidFill>
                  <a:srgbClr val="002060"/>
                </a:solidFill>
              </a:rPr>
              <a:t> consistent information on </a:t>
            </a:r>
            <a:r>
              <a:rPr lang="fr-FR" dirty="0" err="1" smtClean="0">
                <a:solidFill>
                  <a:srgbClr val="002060"/>
                </a:solidFill>
              </a:rPr>
              <a:t>HHs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Micro – NA </a:t>
            </a:r>
            <a:r>
              <a:rPr lang="fr-FR" dirty="0" err="1" smtClean="0">
                <a:solidFill>
                  <a:srgbClr val="002060"/>
                </a:solidFill>
              </a:rPr>
              <a:t>consistency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would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improve</a:t>
            </a:r>
            <a:r>
              <a:rPr lang="fr-FR" dirty="0" smtClean="0">
                <a:solidFill>
                  <a:srgbClr val="002060"/>
                </a:solidFill>
              </a:rPr>
              <a:t>  </a:t>
            </a:r>
            <a:r>
              <a:rPr lang="fr-FR" dirty="0" err="1" smtClean="0">
                <a:solidFill>
                  <a:srgbClr val="002060"/>
                </a:solidFill>
              </a:rPr>
              <a:t>results</a:t>
            </a:r>
            <a:r>
              <a:rPr lang="fr-FR" dirty="0" smtClean="0">
                <a:solidFill>
                  <a:srgbClr val="002060"/>
                </a:solidFill>
              </a:rPr>
              <a:t> in the </a:t>
            </a:r>
            <a:r>
              <a:rPr lang="fr-FR" dirty="0" err="1" smtClean="0">
                <a:solidFill>
                  <a:srgbClr val="002060"/>
                </a:solidFill>
              </a:rPr>
              <a:t>literature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that</a:t>
            </a:r>
            <a:r>
              <a:rPr lang="fr-FR" dirty="0" smtClean="0">
                <a:solidFill>
                  <a:srgbClr val="002060"/>
                </a:solidFill>
              </a:rPr>
              <a:t> do not </a:t>
            </a:r>
            <a:r>
              <a:rPr lang="fr-FR" dirty="0" err="1" smtClean="0">
                <a:solidFill>
                  <a:srgbClr val="002060"/>
                </a:solidFill>
              </a:rPr>
              <a:t>address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this</a:t>
            </a:r>
            <a:r>
              <a:rPr lang="fr-FR" dirty="0" smtClean="0">
                <a:solidFill>
                  <a:srgbClr val="002060"/>
                </a:solidFill>
              </a:rPr>
              <a:t> issue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Best: </a:t>
            </a:r>
            <a:r>
              <a:rPr lang="fr-FR" dirty="0" err="1" smtClean="0">
                <a:solidFill>
                  <a:srgbClr val="002060"/>
                </a:solidFill>
              </a:rPr>
              <a:t>structured</a:t>
            </a:r>
            <a:r>
              <a:rPr lang="fr-FR" dirty="0" smtClean="0">
                <a:solidFill>
                  <a:srgbClr val="002060"/>
                </a:solidFill>
              </a:rPr>
              <a:t> in SAM </a:t>
            </a:r>
          </a:p>
          <a:p>
            <a:endParaRPr lang="fr-FR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Construction of index of living standards/</a:t>
            </a:r>
            <a:r>
              <a:rPr lang="fr-FR" b="1" dirty="0" err="1" smtClean="0"/>
              <a:t>material</a:t>
            </a:r>
            <a:r>
              <a:rPr lang="fr-FR" b="1" dirty="0" smtClean="0"/>
              <a:t> </a:t>
            </a:r>
            <a:r>
              <a:rPr lang="fr-FR" b="1" dirty="0" err="1" smtClean="0"/>
              <a:t>well</a:t>
            </a:r>
            <a:r>
              <a:rPr lang="fr-FR" b="1" dirty="0" smtClean="0"/>
              <a:t>-</a:t>
            </a:r>
            <a:r>
              <a:rPr lang="fr-FR" b="1" dirty="0" err="1" smtClean="0"/>
              <a:t>being</a:t>
            </a:r>
            <a:endParaRPr lang="en-GB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b="1" dirty="0" smtClean="0"/>
              <a:t>1. </a:t>
            </a:r>
            <a:r>
              <a:rPr lang="fr-FR" b="1" dirty="0" err="1" smtClean="0"/>
              <a:t>Measuring</a:t>
            </a:r>
            <a:r>
              <a:rPr lang="fr-FR" b="1" dirty="0" smtClean="0"/>
              <a:t> </a:t>
            </a:r>
            <a:r>
              <a:rPr lang="fr-FR" b="1" dirty="0" err="1" smtClean="0"/>
              <a:t>well</a:t>
            </a:r>
            <a:r>
              <a:rPr lang="fr-FR" b="1" dirty="0" smtClean="0"/>
              <a:t>-</a:t>
            </a:r>
            <a:r>
              <a:rPr lang="fr-FR" b="1" dirty="0" err="1" smtClean="0"/>
              <a:t>being</a:t>
            </a:r>
            <a:r>
              <a:rPr lang="fr-FR" b="1" dirty="0" smtClean="0"/>
              <a:t> and living standards - </a:t>
            </a:r>
            <a:r>
              <a:rPr lang="fr-FR" b="1" dirty="0" err="1" smtClean="0"/>
              <a:t>policy</a:t>
            </a:r>
            <a:r>
              <a:rPr lang="fr-FR" b="1" dirty="0" smtClean="0"/>
              <a:t> </a:t>
            </a:r>
            <a:r>
              <a:rPr lang="fr-FR" b="1" dirty="0" err="1" smtClean="0"/>
              <a:t>demand</a:t>
            </a:r>
            <a:endParaRPr lang="en-GB" b="1" dirty="0" smtClean="0"/>
          </a:p>
          <a:p>
            <a:pPr algn="ctr">
              <a:buNone/>
            </a:pPr>
            <a:endParaRPr lang="en-GB" b="1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18800" cy="5184576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rgbClr val="002060"/>
                </a:solidFill>
              </a:rPr>
              <a:t>Increasing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interest</a:t>
            </a:r>
            <a:r>
              <a:rPr lang="fr-FR" dirty="0" smtClean="0">
                <a:solidFill>
                  <a:srgbClr val="002060"/>
                </a:solidFill>
              </a:rPr>
              <a:t> in </a:t>
            </a:r>
            <a:r>
              <a:rPr lang="fr-FR" dirty="0" err="1" smtClean="0">
                <a:solidFill>
                  <a:srgbClr val="002060"/>
                </a:solidFill>
              </a:rPr>
              <a:t>measurement</a:t>
            </a:r>
            <a:r>
              <a:rPr lang="fr-FR" dirty="0" smtClean="0">
                <a:solidFill>
                  <a:srgbClr val="002060"/>
                </a:solidFill>
              </a:rPr>
              <a:t> and </a:t>
            </a:r>
            <a:r>
              <a:rPr lang="fr-FR" dirty="0" err="1" smtClean="0">
                <a:solidFill>
                  <a:srgbClr val="002060"/>
                </a:solidFill>
              </a:rPr>
              <a:t>analysis</a:t>
            </a:r>
            <a:r>
              <a:rPr lang="fr-FR" dirty="0" smtClean="0">
                <a:solidFill>
                  <a:srgbClr val="002060"/>
                </a:solidFill>
              </a:rPr>
              <a:t> of </a:t>
            </a:r>
            <a:r>
              <a:rPr lang="fr-FR" dirty="0" err="1" smtClean="0">
                <a:solidFill>
                  <a:srgbClr val="002060"/>
                </a:solidFill>
              </a:rPr>
              <a:t>well</a:t>
            </a:r>
            <a:r>
              <a:rPr lang="fr-FR" dirty="0" smtClean="0">
                <a:solidFill>
                  <a:srgbClr val="002060"/>
                </a:solidFill>
              </a:rPr>
              <a:t>-</a:t>
            </a:r>
            <a:r>
              <a:rPr lang="fr-FR" dirty="0" err="1" smtClean="0">
                <a:solidFill>
                  <a:srgbClr val="002060"/>
                </a:solidFill>
              </a:rPr>
              <a:t>being</a:t>
            </a:r>
            <a:r>
              <a:rPr lang="fr-FR" dirty="0" smtClean="0">
                <a:solidFill>
                  <a:srgbClr val="002060"/>
                </a:solidFill>
              </a:rPr>
              <a:t> and living standards</a:t>
            </a:r>
          </a:p>
          <a:p>
            <a:r>
              <a:rPr lang="fr-FR" dirty="0" err="1" smtClean="0">
                <a:solidFill>
                  <a:srgbClr val="002060"/>
                </a:solidFill>
              </a:rPr>
              <a:t>Requires</a:t>
            </a:r>
            <a:r>
              <a:rPr lang="fr-FR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 consistent data on HH </a:t>
            </a:r>
            <a:r>
              <a:rPr lang="fr-FR" dirty="0" err="1" smtClean="0">
                <a:solidFill>
                  <a:srgbClr val="002060"/>
                </a:solidFill>
              </a:rPr>
              <a:t>accounts</a:t>
            </a:r>
            <a:r>
              <a:rPr lang="fr-FR" dirty="0" smtClean="0">
                <a:solidFill>
                  <a:srgbClr val="002060"/>
                </a:solidFill>
              </a:rPr>
              <a:t>, </a:t>
            </a:r>
            <a:r>
              <a:rPr lang="fr-FR" dirty="0" err="1" smtClean="0">
                <a:solidFill>
                  <a:srgbClr val="002060"/>
                </a:solidFill>
              </a:rPr>
              <a:t>from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primary</a:t>
            </a:r>
            <a:r>
              <a:rPr lang="fr-FR" dirty="0" smtClean="0">
                <a:solidFill>
                  <a:srgbClr val="002060"/>
                </a:solidFill>
              </a:rPr>
              <a:t> to </a:t>
            </a:r>
            <a:r>
              <a:rPr lang="fr-FR" dirty="0" err="1" smtClean="0">
                <a:solidFill>
                  <a:srgbClr val="002060"/>
                </a:solidFill>
              </a:rPr>
              <a:t>disposable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income</a:t>
            </a:r>
            <a:endParaRPr lang="fr-FR" dirty="0" smtClean="0">
              <a:solidFill>
                <a:srgbClr val="002060"/>
              </a:solidFill>
            </a:endParaRP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Break down by </a:t>
            </a:r>
            <a:r>
              <a:rPr lang="fr-FR" dirty="0" err="1" smtClean="0">
                <a:solidFill>
                  <a:srgbClr val="002060"/>
                </a:solidFill>
              </a:rPr>
              <a:t>socio-economic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characteristics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SAM </a:t>
            </a:r>
            <a:r>
              <a:rPr lang="fr-FR" dirty="0" err="1" smtClean="0">
                <a:solidFill>
                  <a:srgbClr val="002060"/>
                </a:solidFill>
              </a:rPr>
              <a:t>is</a:t>
            </a:r>
            <a:r>
              <a:rPr lang="fr-FR" dirty="0" smtClean="0">
                <a:solidFill>
                  <a:srgbClr val="002060"/>
                </a:solidFill>
              </a:rPr>
              <a:t> excellent </a:t>
            </a:r>
            <a:r>
              <a:rPr lang="fr-FR" dirty="0" err="1" smtClean="0">
                <a:solidFill>
                  <a:srgbClr val="002060"/>
                </a:solidFill>
              </a:rPr>
              <a:t>accounting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framework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Few </a:t>
            </a:r>
            <a:r>
              <a:rPr lang="fr-FR" dirty="0" err="1" smtClean="0">
                <a:solidFill>
                  <a:srgbClr val="002060"/>
                </a:solidFill>
              </a:rPr>
              <a:t>SAMs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exist</a:t>
            </a:r>
            <a:r>
              <a:rPr lang="fr-FR" dirty="0" smtClean="0">
                <a:solidFill>
                  <a:srgbClr val="002060"/>
                </a:solidFill>
              </a:rPr>
              <a:t> but </a:t>
            </a:r>
            <a:r>
              <a:rPr lang="fr-FR" dirty="0" err="1" smtClean="0">
                <a:solidFill>
                  <a:srgbClr val="002060"/>
                </a:solidFill>
              </a:rPr>
              <a:t>clear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policy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demand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may</a:t>
            </a:r>
            <a:r>
              <a:rPr lang="fr-FR" dirty="0" smtClean="0">
                <a:solidFill>
                  <a:srgbClr val="002060"/>
                </a:solidFill>
              </a:rPr>
              <a:t> change </a:t>
            </a:r>
            <a:r>
              <a:rPr lang="fr-FR" dirty="0" err="1" smtClean="0">
                <a:solidFill>
                  <a:srgbClr val="002060"/>
                </a:solidFill>
              </a:rPr>
              <a:t>this</a:t>
            </a:r>
            <a:endParaRPr lang="fr-FR" dirty="0" smtClean="0">
              <a:solidFill>
                <a:srgbClr val="002060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latin typeface="+mn-lt"/>
              </a:rPr>
              <a:t>Summing</a:t>
            </a:r>
            <a:r>
              <a:rPr lang="fr-FR" b="1" dirty="0" smtClean="0">
                <a:latin typeface="+mn-lt"/>
              </a:rPr>
              <a:t> up</a:t>
            </a:r>
            <a:endParaRPr lang="en-GB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18800" cy="5184576"/>
          </a:xfrm>
        </p:spPr>
        <p:txBody>
          <a:bodyPr>
            <a:normAutofit/>
          </a:bodyPr>
          <a:lstStyle/>
          <a:p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err="1" smtClean="0">
                <a:solidFill>
                  <a:srgbClr val="002060"/>
                </a:solidFill>
              </a:rPr>
              <a:t>Needed</a:t>
            </a:r>
            <a:r>
              <a:rPr lang="fr-FR" dirty="0" smtClean="0">
                <a:solidFill>
                  <a:srgbClr val="002060"/>
                </a:solidFill>
              </a:rPr>
              <a:t>: bridge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NA and micro </a:t>
            </a:r>
            <a:r>
              <a:rPr lang="fr-FR" dirty="0" err="1" smtClean="0">
                <a:solidFill>
                  <a:srgbClr val="002060"/>
                </a:solidFill>
              </a:rPr>
              <a:t>survey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data</a:t>
            </a:r>
          </a:p>
          <a:p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err="1" smtClean="0">
                <a:solidFill>
                  <a:srgbClr val="002060"/>
                </a:solidFill>
              </a:rPr>
              <a:t>Also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needed</a:t>
            </a:r>
            <a:r>
              <a:rPr lang="fr-FR" dirty="0" smtClean="0">
                <a:solidFill>
                  <a:srgbClr val="002060"/>
                </a:solidFill>
              </a:rPr>
              <a:t>: </a:t>
            </a:r>
            <a:r>
              <a:rPr lang="fr-FR" dirty="0" err="1" smtClean="0">
                <a:solidFill>
                  <a:srgbClr val="002060"/>
                </a:solidFill>
              </a:rPr>
              <a:t>consistency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between</a:t>
            </a:r>
            <a:r>
              <a:rPr lang="fr-FR" dirty="0" smtClean="0">
                <a:solidFill>
                  <a:srgbClr val="002060"/>
                </a:solidFill>
              </a:rPr>
              <a:t> micro data on </a:t>
            </a:r>
            <a:r>
              <a:rPr lang="fr-FR" dirty="0" err="1" smtClean="0">
                <a:solidFill>
                  <a:srgbClr val="002060"/>
                </a:solidFill>
              </a:rPr>
              <a:t>consumption</a:t>
            </a:r>
            <a:r>
              <a:rPr lang="fr-FR" dirty="0" smtClean="0">
                <a:solidFill>
                  <a:srgbClr val="002060"/>
                </a:solidFill>
              </a:rPr>
              <a:t>, </a:t>
            </a:r>
            <a:r>
              <a:rPr lang="fr-FR" dirty="0" err="1" smtClean="0">
                <a:solidFill>
                  <a:srgbClr val="002060"/>
                </a:solidFill>
              </a:rPr>
              <a:t>income</a:t>
            </a:r>
            <a:r>
              <a:rPr lang="fr-FR" dirty="0" smtClean="0">
                <a:solidFill>
                  <a:srgbClr val="002060"/>
                </a:solidFill>
              </a:rPr>
              <a:t>, </a:t>
            </a:r>
            <a:r>
              <a:rPr lang="fr-FR" dirty="0" err="1" smtClean="0">
                <a:solidFill>
                  <a:srgbClr val="002060"/>
                </a:solidFill>
              </a:rPr>
              <a:t>wealth</a:t>
            </a:r>
            <a:endParaRPr lang="fr-FR" dirty="0" smtClean="0">
              <a:solidFill>
                <a:srgbClr val="002060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latin typeface="+mn-lt"/>
              </a:rPr>
              <a:t>Summing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smtClean="0">
                <a:latin typeface="+mn-lt"/>
              </a:rPr>
              <a:t>up (2)</a:t>
            </a:r>
            <a:endParaRPr lang="en-GB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40" y="1412776"/>
            <a:ext cx="6012160" cy="374848"/>
          </a:xfrm>
        </p:spPr>
        <p:txBody>
          <a:bodyPr>
            <a:noAutofit/>
          </a:bodyPr>
          <a:lstStyle/>
          <a:p>
            <a:pPr marL="378900" indent="-342900">
              <a:buClr>
                <a:schemeClr val="accent3">
                  <a:lumMod val="75000"/>
                </a:schemeClr>
              </a:buClr>
              <a:buSzPct val="130000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OECD guidance on the measurement of: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Commercial break for recent OECD methodological publications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CD7753-E02C-4C0E-BD17-221D640680D1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9325">
            <a:off x="6572906" y="1589316"/>
            <a:ext cx="2001600" cy="2710800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ffectLst>
            <a:outerShdw blurRad="88900" dist="50800" dir="5400000" sx="103000" sy="103000" algn="t" rotWithShape="0">
              <a:schemeClr val="bg2">
                <a:lumMod val="10000"/>
                <a:alpha val="29000"/>
              </a:scheme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55123">
            <a:off x="389066" y="3716191"/>
            <a:ext cx="2036176" cy="270891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67544" y="1988840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750" indent="-28575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tx2"/>
                </a:solidFill>
              </a:rPr>
              <a:t>Micro Statistics on Household </a:t>
            </a:r>
            <a:r>
              <a:rPr lang="en-GB" sz="2000" dirty="0" smtClean="0">
                <a:solidFill>
                  <a:schemeClr val="tx2"/>
                </a:solidFill>
              </a:rPr>
              <a:t>Wealth</a:t>
            </a:r>
            <a:br>
              <a:rPr lang="en-GB" sz="2000" dirty="0" smtClean="0">
                <a:solidFill>
                  <a:schemeClr val="tx2"/>
                </a:solidFill>
              </a:rPr>
            </a:br>
            <a:r>
              <a:rPr lang="en-GB" sz="2000" dirty="0" smtClean="0">
                <a:solidFill>
                  <a:schemeClr val="tx2"/>
                </a:solidFill>
              </a:rPr>
              <a:t/>
            </a:r>
            <a:br>
              <a:rPr lang="en-GB" sz="2000" dirty="0" smtClean="0">
                <a:solidFill>
                  <a:schemeClr val="tx2"/>
                </a:solidFill>
              </a:rPr>
            </a:br>
            <a:r>
              <a:rPr lang="fr-CA" sz="2000" u="sng" dirty="0" smtClean="0">
                <a:hlinkClick r:id="rId5"/>
              </a:rPr>
              <a:t>www.oecd.org/statistics/guidelines-for-micro-statistics-on-household-wealth.htm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4748" y="4521314"/>
            <a:ext cx="66317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750" indent="-285750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chemeClr val="tx2"/>
                </a:solidFill>
              </a:rPr>
              <a:t>the </a:t>
            </a:r>
            <a:r>
              <a:rPr lang="en-GB" sz="2000" b="1" dirty="0" smtClean="0">
                <a:solidFill>
                  <a:srgbClr val="002060"/>
                </a:solidFill>
              </a:rPr>
              <a:t>Distribution </a:t>
            </a:r>
            <a:r>
              <a:rPr lang="en-GB" sz="2000" b="1" dirty="0">
                <a:solidFill>
                  <a:srgbClr val="002060"/>
                </a:solidFill>
              </a:rPr>
              <a:t>of Household Income, Consumption and </a:t>
            </a:r>
            <a:r>
              <a:rPr lang="en-GB" sz="2000" b="1" dirty="0" smtClean="0">
                <a:solidFill>
                  <a:srgbClr val="002060"/>
                </a:solidFill>
              </a:rPr>
              <a:t>Wealth</a:t>
            </a:r>
            <a:r>
              <a:rPr lang="en-GB" sz="2000" dirty="0" smtClean="0">
                <a:solidFill>
                  <a:schemeClr val="tx2"/>
                </a:solidFill>
              </a:rPr>
              <a:t/>
            </a:r>
            <a:br>
              <a:rPr lang="en-GB" sz="2000" dirty="0" smtClean="0">
                <a:solidFill>
                  <a:schemeClr val="tx2"/>
                </a:solidFill>
              </a:rPr>
            </a:br>
            <a:r>
              <a:rPr lang="en-GB" sz="2000" dirty="0" smtClean="0">
                <a:solidFill>
                  <a:schemeClr val="tx2"/>
                </a:solidFill>
              </a:rPr>
              <a:t/>
            </a:r>
            <a:br>
              <a:rPr lang="en-GB" sz="2000" dirty="0" smtClean="0">
                <a:solidFill>
                  <a:schemeClr val="tx2"/>
                </a:solidFill>
              </a:rPr>
            </a:br>
            <a:r>
              <a:rPr lang="fr-CA" sz="2000" u="sng" dirty="0" smtClean="0">
                <a:solidFill>
                  <a:srgbClr val="FF0000"/>
                </a:solidFill>
                <a:hlinkClick r:id="rId6"/>
              </a:rPr>
              <a:t>www.oecd.org/statistics/ICW-Framework.htm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18800" cy="5184576"/>
          </a:xfrm>
        </p:spPr>
        <p:txBody>
          <a:bodyPr>
            <a:normAutofit fontScale="92500"/>
          </a:bodyPr>
          <a:lstStyle/>
          <a:p>
            <a:r>
              <a:rPr lang="fr-FR" b="1" dirty="0" err="1" smtClean="0">
                <a:solidFill>
                  <a:srgbClr val="658BC5"/>
                </a:solidFill>
              </a:rPr>
              <a:t>Looking</a:t>
            </a:r>
            <a:r>
              <a:rPr lang="fr-FR" b="1" dirty="0" smtClean="0">
                <a:solidFill>
                  <a:srgbClr val="658BC5"/>
                </a:solidFill>
              </a:rPr>
              <a:t> </a:t>
            </a:r>
            <a:r>
              <a:rPr lang="fr-FR" b="1" dirty="0" err="1" smtClean="0">
                <a:solidFill>
                  <a:srgbClr val="658BC5"/>
                </a:solidFill>
              </a:rPr>
              <a:t>ahead</a:t>
            </a:r>
            <a:r>
              <a:rPr lang="fr-FR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fr-FR" dirty="0" err="1" smtClean="0">
                <a:solidFill>
                  <a:srgbClr val="002060"/>
                </a:solidFill>
              </a:rPr>
              <a:t>Microdata</a:t>
            </a:r>
            <a:r>
              <a:rPr lang="fr-FR" dirty="0" smtClean="0">
                <a:solidFill>
                  <a:srgbClr val="002060"/>
                </a:solidFill>
              </a:rPr>
              <a:t> for </a:t>
            </a:r>
            <a:r>
              <a:rPr lang="fr-FR" dirty="0" err="1" smtClean="0">
                <a:solidFill>
                  <a:srgbClr val="002060"/>
                </a:solidFill>
              </a:rPr>
              <a:t>STIKs</a:t>
            </a:r>
            <a:endParaRPr lang="fr-FR" dirty="0" smtClean="0">
              <a:solidFill>
                <a:srgbClr val="002060"/>
              </a:solidFill>
            </a:endParaRPr>
          </a:p>
          <a:p>
            <a:pPr lvl="1"/>
            <a:r>
              <a:rPr lang="fr-FR" dirty="0" err="1" smtClean="0">
                <a:solidFill>
                  <a:srgbClr val="002060"/>
                </a:solidFill>
              </a:rPr>
              <a:t>Microdata</a:t>
            </a:r>
            <a:r>
              <a:rPr lang="fr-FR" dirty="0" smtClean="0">
                <a:solidFill>
                  <a:srgbClr val="002060"/>
                </a:solidFill>
              </a:rPr>
              <a:t> for </a:t>
            </a:r>
            <a:r>
              <a:rPr lang="fr-FR" dirty="0" err="1" smtClean="0">
                <a:solidFill>
                  <a:srgbClr val="002060"/>
                </a:solidFill>
              </a:rPr>
              <a:t>bringing</a:t>
            </a:r>
            <a:r>
              <a:rPr lang="fr-FR" dirty="0" smtClean="0">
                <a:solidFill>
                  <a:srgbClr val="002060"/>
                </a:solidFill>
              </a:rPr>
              <a:t> in non-</a:t>
            </a:r>
            <a:r>
              <a:rPr lang="fr-FR" dirty="0" err="1" smtClean="0">
                <a:solidFill>
                  <a:srgbClr val="002060"/>
                </a:solidFill>
              </a:rPr>
              <a:t>market</a:t>
            </a:r>
            <a:r>
              <a:rPr lang="fr-FR" dirty="0" smtClean="0">
                <a:solidFill>
                  <a:srgbClr val="002060"/>
                </a:solidFill>
              </a:rPr>
              <a:t> production and </a:t>
            </a:r>
            <a:r>
              <a:rPr lang="fr-FR" dirty="0" err="1" smtClean="0">
                <a:solidFill>
                  <a:srgbClr val="002060"/>
                </a:solidFill>
              </a:rPr>
              <a:t>consumption</a:t>
            </a:r>
            <a:endParaRPr lang="fr-FR" dirty="0" smtClean="0">
              <a:solidFill>
                <a:srgbClr val="002060"/>
              </a:solidFill>
            </a:endParaRPr>
          </a:p>
          <a:p>
            <a:pPr lvl="1"/>
            <a:r>
              <a:rPr lang="fr-FR" dirty="0" err="1" smtClean="0">
                <a:solidFill>
                  <a:srgbClr val="002060"/>
                </a:solidFill>
              </a:rPr>
              <a:t>From</a:t>
            </a:r>
            <a:r>
              <a:rPr lang="fr-FR" dirty="0" smtClean="0">
                <a:solidFill>
                  <a:srgbClr val="002060"/>
                </a:solidFill>
              </a:rPr>
              <a:t> (</a:t>
            </a:r>
            <a:r>
              <a:rPr lang="fr-FR" dirty="0" err="1" smtClean="0">
                <a:solidFill>
                  <a:srgbClr val="002060"/>
                </a:solidFill>
              </a:rPr>
              <a:t>adjusted</a:t>
            </a:r>
            <a:r>
              <a:rPr lang="fr-FR" dirty="0" smtClean="0">
                <a:solidFill>
                  <a:srgbClr val="002060"/>
                </a:solidFill>
              </a:rPr>
              <a:t>) </a:t>
            </a:r>
            <a:r>
              <a:rPr lang="fr-FR" dirty="0" err="1" smtClean="0">
                <a:solidFill>
                  <a:srgbClr val="002060"/>
                </a:solidFill>
              </a:rPr>
              <a:t>disposable</a:t>
            </a:r>
            <a:r>
              <a:rPr lang="fr-FR" dirty="0" smtClean="0">
                <a:solidFill>
                  <a:srgbClr val="002060"/>
                </a:solidFill>
              </a:rPr>
              <a:t> to full </a:t>
            </a:r>
            <a:r>
              <a:rPr lang="fr-FR" dirty="0" err="1" smtClean="0">
                <a:solidFill>
                  <a:srgbClr val="002060"/>
                </a:solidFill>
              </a:rPr>
              <a:t>income</a:t>
            </a:r>
            <a:endParaRPr lang="fr-FR" dirty="0" smtClean="0">
              <a:solidFill>
                <a:srgbClr val="002060"/>
              </a:solidFill>
            </a:endParaRPr>
          </a:p>
          <a:p>
            <a:pPr lvl="1"/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For </a:t>
            </a:r>
            <a:r>
              <a:rPr lang="fr-FR" dirty="0" err="1" smtClean="0">
                <a:solidFill>
                  <a:srgbClr val="002060"/>
                </a:solidFill>
              </a:rPr>
              <a:t>analysis</a:t>
            </a:r>
            <a:r>
              <a:rPr lang="fr-FR" dirty="0" smtClean="0">
                <a:solidFill>
                  <a:srgbClr val="002060"/>
                </a:solidFill>
              </a:rPr>
              <a:t>, use </a:t>
            </a:r>
            <a:r>
              <a:rPr lang="fr-FR" b="1" dirty="0" smtClean="0">
                <a:solidFill>
                  <a:srgbClr val="658BC5"/>
                </a:solidFill>
              </a:rPr>
              <a:t>SAM </a:t>
            </a:r>
            <a:r>
              <a:rPr lang="fr-FR" b="1" dirty="0" err="1" smtClean="0">
                <a:solidFill>
                  <a:srgbClr val="658BC5"/>
                </a:solidFill>
              </a:rPr>
              <a:t>multipliers</a:t>
            </a:r>
            <a:r>
              <a:rPr lang="fr-FR" b="1" dirty="0" smtClean="0">
                <a:solidFill>
                  <a:srgbClr val="658BC5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and </a:t>
            </a:r>
            <a:r>
              <a:rPr lang="fr-FR" dirty="0" err="1" smtClean="0">
                <a:solidFill>
                  <a:srgbClr val="002060"/>
                </a:solidFill>
              </a:rPr>
              <a:t>plug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into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literature</a:t>
            </a:r>
            <a:r>
              <a:rPr lang="fr-FR" dirty="0" smtClean="0">
                <a:solidFill>
                  <a:srgbClr val="002060"/>
                </a:solidFill>
              </a:rPr>
              <a:t> on </a:t>
            </a:r>
            <a:r>
              <a:rPr lang="fr-FR" dirty="0" err="1" smtClean="0">
                <a:solidFill>
                  <a:srgbClr val="002060"/>
                </a:solidFill>
              </a:rPr>
              <a:t>welfare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measurement</a:t>
            </a:r>
            <a:endParaRPr lang="fr-FR" dirty="0" smtClean="0">
              <a:solidFill>
                <a:srgbClr val="002060"/>
              </a:solidFill>
            </a:endParaRPr>
          </a:p>
          <a:p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err="1" smtClean="0">
                <a:solidFill>
                  <a:srgbClr val="002060"/>
                </a:solidFill>
              </a:rPr>
              <a:t>There’s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much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work</a:t>
            </a:r>
            <a:r>
              <a:rPr lang="fr-FR" dirty="0" smtClean="0">
                <a:solidFill>
                  <a:srgbClr val="002060"/>
                </a:solidFill>
              </a:rPr>
              <a:t> to </a:t>
            </a:r>
            <a:r>
              <a:rPr lang="fr-FR" dirty="0" err="1" smtClean="0">
                <a:solidFill>
                  <a:srgbClr val="002060"/>
                </a:solidFill>
              </a:rPr>
              <a:t>be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done</a:t>
            </a:r>
            <a:r>
              <a:rPr lang="fr-FR" dirty="0" smtClean="0">
                <a:solidFill>
                  <a:srgbClr val="002060"/>
                </a:solidFill>
              </a:rPr>
              <a:t>!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latin typeface="+mn-lt"/>
              </a:rPr>
              <a:t>Summing</a:t>
            </a:r>
            <a:r>
              <a:rPr lang="fr-FR" b="1" dirty="0" smtClean="0">
                <a:latin typeface="+mn-lt"/>
              </a:rPr>
              <a:t> up (2)</a:t>
            </a:r>
            <a:endParaRPr lang="en-GB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r-FR" sz="4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fr-FR" sz="4800" dirty="0" err="1" smtClean="0">
                <a:solidFill>
                  <a:srgbClr val="002060"/>
                </a:solidFill>
              </a:rPr>
              <a:t>Thank</a:t>
            </a:r>
            <a:r>
              <a:rPr lang="fr-FR" sz="4800" dirty="0" smtClean="0">
                <a:solidFill>
                  <a:srgbClr val="002060"/>
                </a:solidFill>
              </a:rPr>
              <a:t> </a:t>
            </a:r>
            <a:r>
              <a:rPr lang="fr-FR" sz="4800" dirty="0" err="1" smtClean="0">
                <a:solidFill>
                  <a:srgbClr val="002060"/>
                </a:solidFill>
              </a:rPr>
              <a:t>you</a:t>
            </a:r>
            <a:r>
              <a:rPr lang="fr-FR" sz="4800" dirty="0" smtClean="0">
                <a:solidFill>
                  <a:srgbClr val="002060"/>
                </a:solidFill>
              </a:rPr>
              <a:t>!</a:t>
            </a:r>
          </a:p>
          <a:p>
            <a:endParaRPr lang="fr-FR" dirty="0" smtClean="0"/>
          </a:p>
          <a:p>
            <a:pPr algn="ctr">
              <a:buNone/>
            </a:pPr>
            <a:r>
              <a:rPr lang="fr-FR" dirty="0" smtClean="0">
                <a:hlinkClick r:id="rId2"/>
              </a:rPr>
              <a:t>Paul.Schreyer@oecd.org</a:t>
            </a:r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125538"/>
            <a:ext cx="9144000" cy="574675"/>
          </a:xfrm>
        </p:spPr>
        <p:txBody>
          <a:bodyPr/>
          <a:lstStyle/>
          <a:p>
            <a:pPr eaLnBrk="1" hangingPunct="1"/>
            <a:r>
              <a:rPr lang="it-IT" sz="3600" smtClean="0">
                <a:solidFill>
                  <a:srgbClr val="6498CC"/>
                </a:solidFill>
                <a:latin typeface="Arial" pitchFamily="34" charset="0"/>
              </a:rPr>
              <a:t/>
            </a:r>
            <a:br>
              <a:rPr lang="it-IT" sz="3600" smtClean="0">
                <a:solidFill>
                  <a:srgbClr val="6498CC"/>
                </a:solidFill>
                <a:latin typeface="Arial" pitchFamily="34" charset="0"/>
              </a:rPr>
            </a:br>
            <a:endParaRPr lang="it-IT" sz="3600" smtClean="0">
              <a:solidFill>
                <a:srgbClr val="6498CC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457325"/>
            <a:ext cx="8964612" cy="5400675"/>
          </a:xfrm>
        </p:spPr>
        <p:txBody>
          <a:bodyPr>
            <a:normAutofit lnSpcReduction="10000"/>
          </a:bodyPr>
          <a:lstStyle/>
          <a:p>
            <a:pPr marL="355600" indent="-355600" eaLnBrk="1" hangingPunct="1">
              <a:spcBef>
                <a:spcPct val="0"/>
              </a:spcBef>
              <a:buClr>
                <a:srgbClr val="002060"/>
              </a:buClr>
            </a:pPr>
            <a:r>
              <a:rPr lang="en-US" dirty="0" smtClean="0">
                <a:solidFill>
                  <a:srgbClr val="7575D1"/>
                </a:solidFill>
              </a:rPr>
              <a:t>While GDP is </a:t>
            </a:r>
            <a:r>
              <a:rPr lang="en-US" dirty="0" smtClean="0">
                <a:solidFill>
                  <a:srgbClr val="002060"/>
                </a:solidFill>
              </a:rPr>
              <a:t>a key measure to monitor macro- economic activity,</a:t>
            </a:r>
            <a:r>
              <a:rPr lang="en-GB" dirty="0" smtClean="0">
                <a:solidFill>
                  <a:srgbClr val="002060"/>
                </a:solidFill>
              </a:rPr>
              <a:t> productivity, demand for paid-jobs</a:t>
            </a:r>
          </a:p>
          <a:p>
            <a:pPr marL="355600" indent="-355600" eaLnBrk="1" hangingPunct="1">
              <a:spcBef>
                <a:spcPct val="0"/>
              </a:spcBef>
              <a:buClr>
                <a:srgbClr val="002060"/>
              </a:buClr>
            </a:pPr>
            <a:endParaRPr lang="en-GB" dirty="0" smtClean="0">
              <a:solidFill>
                <a:srgbClr val="002060"/>
              </a:solidFill>
            </a:endParaRPr>
          </a:p>
          <a:p>
            <a:pPr marL="355600" indent="-355600" eaLnBrk="1" hangingPunct="1">
              <a:spcBef>
                <a:spcPct val="0"/>
              </a:spcBef>
              <a:buClr>
                <a:srgbClr val="002060"/>
              </a:buClr>
            </a:pPr>
            <a:r>
              <a:rPr lang="en-GB" dirty="0" smtClean="0">
                <a:solidFill>
                  <a:srgbClr val="7575D1"/>
                </a:solidFill>
              </a:rPr>
              <a:t>GDP is not  </a:t>
            </a:r>
            <a:r>
              <a:rPr lang="en-GB" dirty="0" smtClean="0">
                <a:solidFill>
                  <a:srgbClr val="002060"/>
                </a:solidFill>
              </a:rPr>
              <a:t>a metric for people’s well-being and is often at variance with people’s personal experiences</a:t>
            </a:r>
          </a:p>
          <a:p>
            <a:pPr marL="355600" indent="-355600" eaLnBrk="1" hangingPunct="1">
              <a:spcBef>
                <a:spcPct val="0"/>
              </a:spcBef>
              <a:buClr>
                <a:srgbClr val="002060"/>
              </a:buClr>
            </a:pPr>
            <a:endParaRPr lang="en-GB" dirty="0" smtClean="0">
              <a:solidFill>
                <a:srgbClr val="002060"/>
              </a:solidFill>
            </a:endParaRPr>
          </a:p>
          <a:p>
            <a:pPr marL="355600" indent="-355600" eaLnBrk="1" hangingPunct="1">
              <a:spcBef>
                <a:spcPct val="0"/>
              </a:spcBef>
              <a:buClr>
                <a:srgbClr val="002060"/>
              </a:buClr>
            </a:pPr>
            <a:r>
              <a:rPr lang="en-GB" dirty="0" smtClean="0">
                <a:solidFill>
                  <a:srgbClr val="7575D1"/>
                </a:solidFill>
              </a:rPr>
              <a:t>Measuring well-being </a:t>
            </a:r>
            <a:r>
              <a:rPr lang="en-GB" dirty="0" smtClean="0">
                <a:solidFill>
                  <a:srgbClr val="002060"/>
                </a:solidFill>
              </a:rPr>
              <a:t>implies confronting values: from “</a:t>
            </a:r>
            <a:r>
              <a:rPr lang="en-GB" i="1" dirty="0" smtClean="0">
                <a:solidFill>
                  <a:srgbClr val="002060"/>
                </a:solidFill>
              </a:rPr>
              <a:t>treasuring what you measure” </a:t>
            </a:r>
            <a:r>
              <a:rPr lang="en-GB" dirty="0" smtClean="0">
                <a:solidFill>
                  <a:srgbClr val="002060"/>
                </a:solidFill>
              </a:rPr>
              <a:t>to “</a:t>
            </a:r>
            <a:r>
              <a:rPr lang="en-GB" i="1" dirty="0" smtClean="0">
                <a:solidFill>
                  <a:srgbClr val="002060"/>
                </a:solidFill>
              </a:rPr>
              <a:t>measuring what you treasure</a:t>
            </a:r>
            <a:r>
              <a:rPr lang="en-GB" dirty="0" smtClean="0">
                <a:solidFill>
                  <a:srgbClr val="002060"/>
                </a:solidFill>
              </a:rPr>
              <a:t>”</a:t>
            </a:r>
          </a:p>
          <a:p>
            <a:pPr marL="355600" indent="-355600" eaLnBrk="1" hangingPunct="1">
              <a:spcBef>
                <a:spcPct val="0"/>
              </a:spcBef>
            </a:pPr>
            <a:endParaRPr lang="en-GB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55600" indent="-355600" eaLnBrk="1" hangingPunct="1">
              <a:spcBef>
                <a:spcPct val="0"/>
              </a:spcBef>
            </a:pPr>
            <a:endParaRPr lang="en-GB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125" name="Slide Number Placeholder 5"/>
          <p:cNvSpPr txBox="1">
            <a:spLocks noChangeArrowheads="1"/>
          </p:cNvSpPr>
          <p:nvPr/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GB" sz="1400">
              <a:solidFill>
                <a:srgbClr val="727272"/>
              </a:solidFill>
              <a:latin typeface="Georgia" pitchFamily="18" charset="0"/>
            </a:endParaRPr>
          </a:p>
        </p:txBody>
      </p:sp>
      <p:sp>
        <p:nvSpPr>
          <p:cNvPr id="5126" name="Title 1"/>
          <p:cNvSpPr txBox="1">
            <a:spLocks/>
          </p:cNvSpPr>
          <p:nvPr/>
        </p:nvSpPr>
        <p:spPr bwMode="auto">
          <a:xfrm>
            <a:off x="395288" y="0"/>
            <a:ext cx="8218487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latin typeface="Georgia" pitchFamily="18" charset="0"/>
                <a:cs typeface="Gautami" pitchFamily="2"/>
              </a:rPr>
              <a:t>Increasing recognition that…</a:t>
            </a:r>
            <a:endParaRPr lang="en-GB" sz="3200" b="1" dirty="0">
              <a:solidFill>
                <a:srgbClr val="002060"/>
              </a:solidFill>
              <a:latin typeface="Georgia" pitchFamily="18" charset="0"/>
              <a:cs typeface="Gautami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556792"/>
            <a:ext cx="8218800" cy="4498400"/>
          </a:xfrm>
        </p:spPr>
        <p:txBody>
          <a:bodyPr>
            <a:normAutofit/>
          </a:bodyPr>
          <a:lstStyle/>
          <a:p>
            <a:pPr marL="514350" indent="-514350"/>
            <a:r>
              <a:rPr lang="fr-FR" dirty="0" smtClean="0">
                <a:solidFill>
                  <a:srgbClr val="002060"/>
                </a:solidFill>
              </a:rPr>
              <a:t>UNDP </a:t>
            </a:r>
            <a:r>
              <a:rPr lang="fr-FR" dirty="0" err="1" smtClean="0">
                <a:solidFill>
                  <a:srgbClr val="002060"/>
                </a:solidFill>
              </a:rPr>
              <a:t>Human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Development</a:t>
            </a:r>
            <a:r>
              <a:rPr lang="fr-FR" dirty="0" smtClean="0">
                <a:solidFill>
                  <a:srgbClr val="002060"/>
                </a:solidFill>
              </a:rPr>
              <a:t> Reports</a:t>
            </a:r>
          </a:p>
          <a:p>
            <a:pPr marL="514350" indent="-514350"/>
            <a:r>
              <a:rPr lang="fr-FR" dirty="0" smtClean="0">
                <a:solidFill>
                  <a:srgbClr val="002060"/>
                </a:solidFill>
              </a:rPr>
              <a:t>OECD Fora </a:t>
            </a:r>
            <a:r>
              <a:rPr lang="fr-FR" dirty="0" err="1" smtClean="0">
                <a:solidFill>
                  <a:srgbClr val="002060"/>
                </a:solidFill>
              </a:rPr>
              <a:t>since</a:t>
            </a:r>
            <a:r>
              <a:rPr lang="fr-FR" dirty="0" smtClean="0">
                <a:solidFill>
                  <a:srgbClr val="002060"/>
                </a:solidFill>
              </a:rPr>
              <a:t> 2003  </a:t>
            </a:r>
            <a:endParaRPr lang="en-GB" dirty="0" smtClean="0">
              <a:solidFill>
                <a:srgbClr val="002060"/>
              </a:solidFill>
            </a:endParaRPr>
          </a:p>
          <a:p>
            <a:pPr marL="514350" indent="-514350"/>
            <a:r>
              <a:rPr lang="fr-FR" dirty="0" err="1" smtClean="0">
                <a:solidFill>
                  <a:srgbClr val="002060"/>
                </a:solidFill>
              </a:rPr>
              <a:t>Stiglitz</a:t>
            </a:r>
            <a:r>
              <a:rPr lang="fr-FR" dirty="0" smtClean="0">
                <a:solidFill>
                  <a:srgbClr val="002060"/>
                </a:solidFill>
              </a:rPr>
              <a:t>-Sen-Fitoussi Commission (2009)</a:t>
            </a:r>
          </a:p>
          <a:p>
            <a:pPr marL="514350" indent="-514350"/>
            <a:r>
              <a:rPr lang="fr-FR" dirty="0" smtClean="0">
                <a:solidFill>
                  <a:srgbClr val="002060"/>
                </a:solidFill>
              </a:rPr>
              <a:t>EU: GDP and </a:t>
            </a:r>
            <a:r>
              <a:rPr lang="fr-FR" dirty="0" err="1" smtClean="0">
                <a:solidFill>
                  <a:srgbClr val="002060"/>
                </a:solidFill>
              </a:rPr>
              <a:t>Beyond</a:t>
            </a:r>
            <a:endParaRPr lang="fr-FR" dirty="0" smtClean="0">
              <a:solidFill>
                <a:srgbClr val="002060"/>
              </a:solidFill>
            </a:endParaRPr>
          </a:p>
          <a:p>
            <a:pPr marL="514350" indent="-514350"/>
            <a:r>
              <a:rPr lang="fr-FR" dirty="0" smtClean="0">
                <a:solidFill>
                  <a:srgbClr val="002060"/>
                </a:solidFill>
              </a:rPr>
              <a:t>And </a:t>
            </a:r>
            <a:r>
              <a:rPr lang="fr-FR" dirty="0" err="1" smtClean="0">
                <a:solidFill>
                  <a:srgbClr val="002060"/>
                </a:solidFill>
              </a:rPr>
              <a:t>significant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interest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at</a:t>
            </a:r>
            <a:r>
              <a:rPr lang="fr-FR" dirty="0" smtClean="0">
                <a:solidFill>
                  <a:srgbClr val="002060"/>
                </a:solidFill>
              </a:rPr>
              <a:t> national and local </a:t>
            </a:r>
            <a:r>
              <a:rPr lang="fr-FR" dirty="0" err="1" smtClean="0">
                <a:solidFill>
                  <a:srgbClr val="002060"/>
                </a:solidFill>
              </a:rPr>
              <a:t>level</a:t>
            </a:r>
            <a:endParaRPr lang="fr-FR" dirty="0" smtClean="0">
              <a:solidFill>
                <a:srgbClr val="002060"/>
              </a:solidFill>
            </a:endParaRPr>
          </a:p>
          <a:p>
            <a:pPr marL="514350" indent="-514350"/>
            <a:r>
              <a:rPr lang="fr-FR" dirty="0" smtClean="0">
                <a:solidFill>
                  <a:srgbClr val="002060"/>
                </a:solidFill>
              </a:rPr>
              <a:t>OECD </a:t>
            </a:r>
            <a:r>
              <a:rPr lang="fr-FR" i="1" dirty="0" err="1" smtClean="0">
                <a:solidFill>
                  <a:srgbClr val="002060"/>
                </a:solidFill>
              </a:rPr>
              <a:t>How’s</a:t>
            </a:r>
            <a:r>
              <a:rPr lang="fr-FR" i="1" dirty="0" smtClean="0">
                <a:solidFill>
                  <a:srgbClr val="002060"/>
                </a:solidFill>
              </a:rPr>
              <a:t> Life?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latin typeface="+mn-lt"/>
              </a:rPr>
              <a:t>Many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activities</a:t>
            </a:r>
            <a:r>
              <a:rPr lang="fr-FR" b="1" dirty="0" smtClean="0">
                <a:latin typeface="+mn-lt"/>
              </a:rPr>
              <a:t> </a:t>
            </a:r>
            <a:endParaRPr lang="en-GB" b="1" dirty="0">
              <a:latin typeface="+mn-lt"/>
            </a:endParaRPr>
          </a:p>
        </p:txBody>
      </p:sp>
      <p:pic>
        <p:nvPicPr>
          <p:cNvPr id="5" name="Picture 2" descr="http://oecd.org/vgn/images/portal/cit_731/8/36/48859794H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437112"/>
            <a:ext cx="1620837" cy="216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+mn-lt"/>
              </a:rPr>
              <a:t>Dimensions – OECD Framework </a:t>
            </a:r>
            <a:r>
              <a:rPr lang="fr-FR" b="1" dirty="0" smtClean="0">
                <a:latin typeface="Caecilia Roman" pitchFamily="18" charset="0"/>
              </a:rPr>
              <a:t/>
            </a:r>
            <a:br>
              <a:rPr lang="fr-FR" b="1" dirty="0" smtClean="0">
                <a:latin typeface="Caecilia Roman" pitchFamily="18" charset="0"/>
              </a:rPr>
            </a:br>
            <a:endParaRPr lang="en-GB" b="1" dirty="0">
              <a:latin typeface="Caecilia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6696744" cy="481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11560" y="1412776"/>
            <a:ext cx="79928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139952" y="2996952"/>
            <a:ext cx="2736304" cy="1224136"/>
          </a:xfrm>
          <a:prstGeom prst="ellipse">
            <a:avLst/>
          </a:prstGeom>
          <a:noFill/>
          <a:ln w="57150" cap="rnd">
            <a:solidFill>
              <a:srgbClr val="FF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5975" cy="1342827"/>
          </a:xfrm>
        </p:spPr>
        <p:txBody>
          <a:bodyPr/>
          <a:lstStyle/>
          <a:p>
            <a:pPr algn="ctr"/>
            <a:r>
              <a:rPr lang="fr-FR" sz="2800" b="1" dirty="0" err="1" smtClean="0">
                <a:latin typeface="+mn-lt"/>
              </a:rPr>
              <a:t>Measuring</a:t>
            </a:r>
            <a:r>
              <a:rPr lang="fr-FR" sz="2800" b="1" dirty="0" smtClean="0">
                <a:latin typeface="+mn-lt"/>
              </a:rPr>
              <a:t> </a:t>
            </a:r>
            <a:r>
              <a:rPr lang="fr-FR" sz="2800" b="1" dirty="0" err="1" smtClean="0">
                <a:latin typeface="+mn-lt"/>
              </a:rPr>
              <a:t>Well</a:t>
            </a:r>
            <a:r>
              <a:rPr lang="fr-FR" sz="2800" b="1" dirty="0" smtClean="0">
                <a:latin typeface="+mn-lt"/>
              </a:rPr>
              <a:t>-</a:t>
            </a:r>
            <a:r>
              <a:rPr lang="fr-FR" sz="2800" b="1" dirty="0" err="1" smtClean="0">
                <a:latin typeface="+mn-lt"/>
              </a:rPr>
              <a:t>being</a:t>
            </a:r>
            <a:r>
              <a:rPr lang="fr-FR" sz="2800" b="1" dirty="0" smtClean="0">
                <a:latin typeface="+mn-lt"/>
              </a:rPr>
              <a:t> </a:t>
            </a:r>
            <a:r>
              <a:rPr lang="fr-FR" sz="2800" b="1" dirty="0" err="1" smtClean="0">
                <a:latin typeface="+mn-lt"/>
              </a:rPr>
              <a:t>requires</a:t>
            </a:r>
            <a:r>
              <a:rPr lang="fr-FR" sz="2800" b="1" dirty="0" smtClean="0">
                <a:latin typeface="+mn-lt"/>
              </a:rPr>
              <a:t> </a:t>
            </a:r>
            <a:r>
              <a:rPr lang="fr-FR" sz="2800" b="1" dirty="0" err="1" smtClean="0">
                <a:latin typeface="+mn-lt"/>
              </a:rPr>
              <a:t>looking</a:t>
            </a:r>
            <a:r>
              <a:rPr lang="fr-FR" sz="2800" b="1" dirty="0" smtClean="0">
                <a:latin typeface="+mn-lt"/>
              </a:rPr>
              <a:t> </a:t>
            </a:r>
            <a:r>
              <a:rPr lang="fr-FR" sz="2800" b="1" dirty="0" err="1" smtClean="0">
                <a:latin typeface="+mn-lt"/>
              </a:rPr>
              <a:t>at</a:t>
            </a:r>
            <a:r>
              <a:rPr lang="fr-FR" sz="2800" b="1" dirty="0" smtClean="0">
                <a:latin typeface="+mn-lt"/>
              </a:rPr>
              <a:t>:</a:t>
            </a:r>
            <a:br>
              <a:rPr lang="fr-FR" sz="2800" b="1" dirty="0" smtClean="0">
                <a:latin typeface="+mn-lt"/>
              </a:rPr>
            </a:br>
            <a:endParaRPr lang="en-GB" sz="28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300" cy="5073650"/>
          </a:xfrm>
        </p:spPr>
        <p:txBody>
          <a:bodyPr>
            <a:normAutofit/>
          </a:bodyPr>
          <a:lstStyle/>
          <a:p>
            <a:pPr eaLnBrk="1" hangingPunct="1"/>
            <a:endParaRPr lang="en-GB" dirty="0" smtClean="0"/>
          </a:p>
          <a:p>
            <a:pPr lvl="1">
              <a:buClr>
                <a:srgbClr val="002060"/>
              </a:buClr>
            </a:pPr>
            <a:r>
              <a:rPr lang="en-GB" b="1" dirty="0" smtClean="0">
                <a:solidFill>
                  <a:srgbClr val="7575D1"/>
                </a:solidFill>
                <a:cs typeface="Gautami" pitchFamily="2"/>
              </a:rPr>
              <a:t>Households</a:t>
            </a:r>
            <a:r>
              <a:rPr lang="en-GB" b="1" dirty="0" smtClean="0">
                <a:solidFill>
                  <a:srgbClr val="002060"/>
                </a:solidFill>
                <a:cs typeface="Gautami" pitchFamily="2"/>
              </a:rPr>
              <a:t> </a:t>
            </a:r>
            <a:r>
              <a:rPr lang="en-GB" dirty="0" smtClean="0">
                <a:solidFill>
                  <a:srgbClr val="002060"/>
                </a:solidFill>
                <a:cs typeface="Gautami" pitchFamily="2"/>
              </a:rPr>
              <a:t>and</a:t>
            </a:r>
            <a:r>
              <a:rPr lang="en-GB" b="1" dirty="0" smtClean="0">
                <a:solidFill>
                  <a:srgbClr val="7575D1"/>
                </a:solidFill>
                <a:cs typeface="Gautami" pitchFamily="2"/>
              </a:rPr>
              <a:t> people</a:t>
            </a:r>
            <a:endParaRPr lang="en-GB" b="1" dirty="0" smtClean="0">
              <a:solidFill>
                <a:srgbClr val="002060"/>
              </a:solidFill>
              <a:cs typeface="Gautami" pitchFamily="2"/>
            </a:endParaRPr>
          </a:p>
          <a:p>
            <a:pPr eaLnBrk="1" hangingPunct="1">
              <a:buClr>
                <a:srgbClr val="002060"/>
              </a:buClr>
            </a:pPr>
            <a:endParaRPr lang="en-GB" b="1" dirty="0" smtClean="0">
              <a:solidFill>
                <a:srgbClr val="002060"/>
              </a:solidFill>
              <a:cs typeface="Gautami" pitchFamily="2"/>
            </a:endParaRPr>
          </a:p>
          <a:p>
            <a:pPr lvl="1">
              <a:buClr>
                <a:srgbClr val="002060"/>
              </a:buClr>
            </a:pPr>
            <a:r>
              <a:rPr lang="en-GB" b="1" dirty="0" smtClean="0">
                <a:solidFill>
                  <a:srgbClr val="7575D1"/>
                </a:solidFill>
                <a:cs typeface="Gautami" pitchFamily="2"/>
              </a:rPr>
              <a:t>Outcomes</a:t>
            </a:r>
            <a:r>
              <a:rPr lang="en-GB" b="1" dirty="0" smtClean="0">
                <a:solidFill>
                  <a:srgbClr val="002060"/>
                </a:solidFill>
                <a:cs typeface="Gautami" pitchFamily="2"/>
              </a:rPr>
              <a:t>, </a:t>
            </a:r>
            <a:r>
              <a:rPr lang="en-GB" dirty="0" smtClean="0">
                <a:solidFill>
                  <a:srgbClr val="002060"/>
                </a:solidFill>
                <a:cs typeface="Gautami" pitchFamily="2"/>
              </a:rPr>
              <a:t>not inputs or outputs</a:t>
            </a:r>
          </a:p>
          <a:p>
            <a:pPr eaLnBrk="1" hangingPunct="1">
              <a:buClr>
                <a:srgbClr val="002060"/>
              </a:buClr>
              <a:buFontTx/>
              <a:buNone/>
            </a:pPr>
            <a:endParaRPr lang="en-GB" b="1" dirty="0" smtClean="0">
              <a:solidFill>
                <a:srgbClr val="002060"/>
              </a:solidFill>
              <a:cs typeface="Gautami" pitchFamily="2"/>
            </a:endParaRPr>
          </a:p>
          <a:p>
            <a:pPr lvl="1">
              <a:buClr>
                <a:srgbClr val="002060"/>
              </a:buClr>
            </a:pPr>
            <a:r>
              <a:rPr lang="en-GB" dirty="0" smtClean="0">
                <a:solidFill>
                  <a:srgbClr val="002060"/>
                </a:solidFill>
                <a:cs typeface="Gautami" pitchFamily="2"/>
              </a:rPr>
              <a:t>Assessing</a:t>
            </a:r>
            <a:r>
              <a:rPr lang="en-GB" b="1" dirty="0" smtClean="0">
                <a:solidFill>
                  <a:srgbClr val="7575D1"/>
                </a:solidFill>
                <a:cs typeface="Gautami" pitchFamily="2"/>
              </a:rPr>
              <a:t> inequalities </a:t>
            </a:r>
            <a:r>
              <a:rPr lang="en-GB" dirty="0" smtClean="0">
                <a:solidFill>
                  <a:srgbClr val="002060"/>
                </a:solidFill>
                <a:cs typeface="Gautami" pitchFamily="2"/>
              </a:rPr>
              <a:t>alongside averages</a:t>
            </a:r>
          </a:p>
          <a:p>
            <a:pPr eaLnBrk="1" hangingPunct="1">
              <a:buClr>
                <a:srgbClr val="002060"/>
              </a:buClr>
            </a:pPr>
            <a:endParaRPr lang="fr-FR" b="1" dirty="0" smtClean="0">
              <a:solidFill>
                <a:srgbClr val="002060"/>
              </a:solidFill>
              <a:latin typeface="Calibri" pitchFamily="34" charset="0"/>
              <a:cs typeface="Gautami" pitchFamily="2"/>
            </a:endParaRPr>
          </a:p>
          <a:p>
            <a:pPr eaLnBrk="1" hangingPunct="1">
              <a:buClr>
                <a:srgbClr val="002060"/>
              </a:buClr>
              <a:buNone/>
            </a:pPr>
            <a:endParaRPr lang="en-GB" b="1" dirty="0" smtClean="0">
              <a:solidFill>
                <a:srgbClr val="002060"/>
              </a:solidFill>
              <a:latin typeface="Calibri" pitchFamily="34" charset="0"/>
              <a:cs typeface="Gautami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300" cy="5073650"/>
          </a:xfrm>
        </p:spPr>
        <p:txBody>
          <a:bodyPr>
            <a:normAutofit lnSpcReduction="10000"/>
          </a:bodyPr>
          <a:lstStyle/>
          <a:p>
            <a:pPr lvl="1">
              <a:buClr>
                <a:srgbClr val="002060"/>
              </a:buClr>
              <a:buNone/>
            </a:pPr>
            <a:r>
              <a:rPr lang="en-GB" dirty="0" smtClean="0">
                <a:solidFill>
                  <a:srgbClr val="002060"/>
                </a:solidFill>
                <a:cs typeface="Gautami" pitchFamily="2"/>
              </a:rPr>
              <a:t>Apply criteria to measuring material well-being and living standards:</a:t>
            </a:r>
          </a:p>
          <a:p>
            <a:pPr lvl="1">
              <a:buClr>
                <a:srgbClr val="002060"/>
              </a:buClr>
            </a:pPr>
            <a:r>
              <a:rPr lang="en-GB" b="1" dirty="0" smtClean="0">
                <a:solidFill>
                  <a:srgbClr val="7575D1"/>
                </a:solidFill>
                <a:cs typeface="Gautami" pitchFamily="2"/>
              </a:rPr>
              <a:t>Households</a:t>
            </a:r>
            <a:r>
              <a:rPr lang="en-GB" b="1" dirty="0" smtClean="0">
                <a:solidFill>
                  <a:srgbClr val="002060"/>
                </a:solidFill>
                <a:cs typeface="Gautami" pitchFamily="2"/>
              </a:rPr>
              <a:t> </a:t>
            </a:r>
            <a:r>
              <a:rPr lang="en-GB" dirty="0" smtClean="0">
                <a:solidFill>
                  <a:srgbClr val="002060"/>
                </a:solidFill>
                <a:cs typeface="Gautami" pitchFamily="2"/>
              </a:rPr>
              <a:t>and</a:t>
            </a:r>
            <a:r>
              <a:rPr lang="en-GB" b="1" dirty="0" smtClean="0">
                <a:solidFill>
                  <a:srgbClr val="7575D1"/>
                </a:solidFill>
                <a:cs typeface="Gautami" pitchFamily="2"/>
              </a:rPr>
              <a:t> people </a:t>
            </a:r>
            <a:r>
              <a:rPr lang="en-GB" b="1" dirty="0" smtClean="0">
                <a:solidFill>
                  <a:srgbClr val="7575D1"/>
                </a:solidFill>
                <a:cs typeface="Gautami" pitchFamily="2"/>
                <a:sym typeface="Wingdings" pitchFamily="2" charset="2"/>
              </a:rPr>
              <a:t> institutional sectors</a:t>
            </a:r>
            <a:endParaRPr lang="en-GB" b="1" dirty="0" smtClean="0">
              <a:solidFill>
                <a:srgbClr val="002060"/>
              </a:solidFill>
              <a:cs typeface="Gautami" pitchFamily="2"/>
            </a:endParaRPr>
          </a:p>
          <a:p>
            <a:pPr lvl="1">
              <a:buClr>
                <a:srgbClr val="002060"/>
              </a:buClr>
            </a:pPr>
            <a:r>
              <a:rPr lang="en-GB" b="1" dirty="0" smtClean="0">
                <a:solidFill>
                  <a:srgbClr val="7575D1"/>
                </a:solidFill>
                <a:cs typeface="Gautami" pitchFamily="2"/>
              </a:rPr>
              <a:t>Outcomes </a:t>
            </a:r>
            <a:r>
              <a:rPr lang="en-GB" b="1" dirty="0" smtClean="0">
                <a:solidFill>
                  <a:srgbClr val="7575D1"/>
                </a:solidFill>
                <a:cs typeface="Gautami" pitchFamily="2"/>
                <a:sym typeface="Wingdings" pitchFamily="2" charset="2"/>
              </a:rPr>
              <a:t> HH income and its components</a:t>
            </a:r>
            <a:endParaRPr lang="en-GB" b="1" dirty="0" smtClean="0">
              <a:solidFill>
                <a:srgbClr val="002060"/>
              </a:solidFill>
              <a:cs typeface="Gautami" pitchFamily="2"/>
            </a:endParaRPr>
          </a:p>
          <a:p>
            <a:pPr lvl="1">
              <a:buClr>
                <a:srgbClr val="002060"/>
              </a:buClr>
            </a:pPr>
            <a:r>
              <a:rPr lang="en-GB" b="1" dirty="0" smtClean="0">
                <a:solidFill>
                  <a:srgbClr val="7575D1"/>
                </a:solidFill>
                <a:cs typeface="Gautami" pitchFamily="2"/>
              </a:rPr>
              <a:t>Inequalities </a:t>
            </a:r>
            <a:r>
              <a:rPr lang="en-GB" b="1" dirty="0" smtClean="0">
                <a:solidFill>
                  <a:srgbClr val="7575D1"/>
                </a:solidFill>
                <a:cs typeface="Gautami" pitchFamily="2"/>
                <a:sym typeface="Wingdings" pitchFamily="2" charset="2"/>
              </a:rPr>
              <a:t> HH distributional information</a:t>
            </a:r>
          </a:p>
          <a:p>
            <a:pPr lvl="1">
              <a:buClr>
                <a:srgbClr val="002060"/>
              </a:buClr>
            </a:pPr>
            <a:endParaRPr lang="fr-FR" b="1" dirty="0" smtClean="0">
              <a:solidFill>
                <a:srgbClr val="7575D1"/>
              </a:solidFill>
              <a:cs typeface="Gautami" pitchFamily="2"/>
              <a:sym typeface="Wingdings" pitchFamily="2" charset="2"/>
            </a:endParaRPr>
          </a:p>
          <a:p>
            <a:pPr lvl="1">
              <a:buClr>
                <a:srgbClr val="002060"/>
              </a:buClr>
              <a:buNone/>
            </a:pPr>
            <a:r>
              <a:rPr lang="fr-FR" b="1" dirty="0" smtClean="0">
                <a:solidFill>
                  <a:srgbClr val="002060"/>
                </a:solidFill>
                <a:cs typeface="Gautami" pitchFamily="2"/>
              </a:rPr>
              <a:t>This </a:t>
            </a:r>
            <a:r>
              <a:rPr lang="fr-FR" b="1" dirty="0" err="1" smtClean="0">
                <a:solidFill>
                  <a:srgbClr val="002060"/>
                </a:solidFill>
                <a:cs typeface="Gautami" pitchFamily="2"/>
              </a:rPr>
              <a:t>is</a:t>
            </a:r>
            <a:r>
              <a:rPr lang="fr-FR" b="1" dirty="0" smtClean="0">
                <a:solidFill>
                  <a:srgbClr val="002060"/>
                </a:solidFill>
                <a:cs typeface="Gautami" pitchFamily="2"/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  <a:cs typeface="Gautami" pitchFamily="2"/>
              </a:rPr>
              <a:t>exactly</a:t>
            </a:r>
            <a:r>
              <a:rPr lang="fr-FR" b="1" dirty="0" smtClean="0">
                <a:solidFill>
                  <a:srgbClr val="002060"/>
                </a:solidFill>
                <a:cs typeface="Gautami" pitchFamily="2"/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  <a:cs typeface="Gautami" pitchFamily="2"/>
              </a:rPr>
              <a:t>what</a:t>
            </a:r>
            <a:r>
              <a:rPr lang="fr-FR" b="1" dirty="0" smtClean="0">
                <a:solidFill>
                  <a:srgbClr val="002060"/>
                </a:solidFill>
                <a:cs typeface="Gautami" pitchFamily="2"/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  <a:cs typeface="Gautami" pitchFamily="2"/>
              </a:rPr>
              <a:t>SAMs</a:t>
            </a:r>
            <a:r>
              <a:rPr lang="fr-FR" b="1" dirty="0" smtClean="0">
                <a:solidFill>
                  <a:srgbClr val="002060"/>
                </a:solidFill>
                <a:cs typeface="Gautami" pitchFamily="2"/>
              </a:rPr>
              <a:t> have been </a:t>
            </a:r>
            <a:r>
              <a:rPr lang="fr-FR" b="1" dirty="0" err="1" smtClean="0">
                <a:solidFill>
                  <a:srgbClr val="002060"/>
                </a:solidFill>
                <a:cs typeface="Gautami" pitchFamily="2"/>
              </a:rPr>
              <a:t>conceived</a:t>
            </a:r>
            <a:r>
              <a:rPr lang="fr-FR" b="1" dirty="0" smtClean="0">
                <a:solidFill>
                  <a:srgbClr val="002060"/>
                </a:solidFill>
                <a:cs typeface="Gautami" pitchFamily="2"/>
              </a:rPr>
              <a:t> for</a:t>
            </a:r>
            <a:endParaRPr lang="en-GB" b="1" dirty="0" smtClean="0">
              <a:solidFill>
                <a:srgbClr val="002060"/>
              </a:solidFill>
              <a:cs typeface="Gautami" pitchFamily="2"/>
            </a:endParaRPr>
          </a:p>
          <a:p>
            <a:pPr lvl="1">
              <a:buClr>
                <a:srgbClr val="002060"/>
              </a:buClr>
            </a:pPr>
            <a:endParaRPr lang="en-GB" b="1" dirty="0" smtClean="0">
              <a:solidFill>
                <a:srgbClr val="002060"/>
              </a:solidFill>
              <a:latin typeface="Calibri" pitchFamily="34" charset="0"/>
              <a:cs typeface="Gautami" pitchFamily="2"/>
            </a:endParaRPr>
          </a:p>
          <a:p>
            <a:pPr eaLnBrk="1" hangingPunct="1">
              <a:buClr>
                <a:srgbClr val="002060"/>
              </a:buClr>
              <a:buNone/>
            </a:pPr>
            <a:endParaRPr lang="en-GB" b="1" dirty="0" smtClean="0">
              <a:solidFill>
                <a:srgbClr val="002060"/>
              </a:solidFill>
              <a:latin typeface="Calibri" pitchFamily="34" charset="0"/>
              <a:cs typeface="Gautami" pitchFamily="2"/>
            </a:endParaRPr>
          </a:p>
          <a:p>
            <a:pPr eaLnBrk="1" hangingPunct="1">
              <a:buClr>
                <a:srgbClr val="002060"/>
              </a:buClr>
              <a:buNone/>
            </a:pPr>
            <a:endParaRPr lang="en-GB" b="1" dirty="0" smtClean="0">
              <a:solidFill>
                <a:srgbClr val="002060"/>
              </a:solidFill>
              <a:latin typeface="Calibri" pitchFamily="34" charset="0"/>
              <a:cs typeface="Gautami" pitchFamily="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5975" cy="1342827"/>
          </a:xfrm>
        </p:spPr>
        <p:txBody>
          <a:bodyPr/>
          <a:lstStyle/>
          <a:p>
            <a:pPr algn="ctr" eaLnBrk="1" hangingPunct="1"/>
            <a:r>
              <a:rPr lang="en-GB" sz="2800" b="1" dirty="0" smtClean="0">
                <a:solidFill>
                  <a:srgbClr val="002060"/>
                </a:solidFill>
                <a:latin typeface="+mn-lt"/>
                <a:cs typeface="Gautami" pitchFamily="2"/>
              </a:rPr>
              <a:t>So where do SAM and micro-data come in? </a:t>
            </a:r>
            <a:endParaRPr lang="en-GB" sz="2800" b="1" dirty="0" smtClean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602000"/>
            <a:ext cx="6408256" cy="452520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Richard Stone 1960s; </a:t>
            </a:r>
            <a:r>
              <a:rPr lang="fr-FR" dirty="0" err="1" smtClean="0">
                <a:solidFill>
                  <a:srgbClr val="002060"/>
                </a:solidFill>
              </a:rPr>
              <a:t>Pyatt</a:t>
            </a:r>
            <a:r>
              <a:rPr lang="fr-FR" dirty="0" smtClean="0">
                <a:solidFill>
                  <a:srgbClr val="002060"/>
                </a:solidFill>
              </a:rPr>
              <a:t>, Thorbecke 1970s</a:t>
            </a:r>
          </a:p>
          <a:p>
            <a:r>
              <a:rPr lang="fr-FR" dirty="0" err="1" smtClean="0">
                <a:solidFill>
                  <a:srgbClr val="002060"/>
                </a:solidFill>
              </a:rPr>
              <a:t>Keunig</a:t>
            </a:r>
            <a:r>
              <a:rPr lang="fr-FR" dirty="0" smtClean="0">
                <a:solidFill>
                  <a:srgbClr val="002060"/>
                </a:solidFill>
              </a:rPr>
              <a:t> (1994)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Eurostat </a:t>
            </a:r>
            <a:r>
              <a:rPr lang="fr-FR" dirty="0" err="1" smtClean="0">
                <a:solidFill>
                  <a:srgbClr val="002060"/>
                </a:solidFill>
              </a:rPr>
              <a:t>Handbook</a:t>
            </a:r>
            <a:r>
              <a:rPr lang="fr-FR" dirty="0" smtClean="0">
                <a:solidFill>
                  <a:srgbClr val="002060"/>
                </a:solidFill>
              </a:rPr>
              <a:t> 2003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Use for </a:t>
            </a:r>
            <a:r>
              <a:rPr lang="fr-FR" dirty="0" err="1" smtClean="0">
                <a:solidFill>
                  <a:srgbClr val="002060"/>
                </a:solidFill>
              </a:rPr>
              <a:t>development</a:t>
            </a:r>
            <a:r>
              <a:rPr lang="fr-FR" dirty="0" smtClean="0">
                <a:solidFill>
                  <a:srgbClr val="002060"/>
                </a:solidFill>
              </a:rPr>
              <a:t> planning </a:t>
            </a:r>
            <a:r>
              <a:rPr lang="en-GB" dirty="0" smtClean="0">
                <a:solidFill>
                  <a:srgbClr val="002060"/>
                </a:solidFill>
              </a:rPr>
              <a:t>(</a:t>
            </a:r>
            <a:r>
              <a:rPr lang="en-GB" dirty="0" err="1" smtClean="0">
                <a:solidFill>
                  <a:srgbClr val="002060"/>
                </a:solidFill>
              </a:rPr>
              <a:t>Pyatt</a:t>
            </a:r>
            <a:r>
              <a:rPr lang="en-GB" dirty="0" smtClean="0">
                <a:solidFill>
                  <a:srgbClr val="002060"/>
                </a:solidFill>
              </a:rPr>
              <a:t> and Round 1977),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Concept: consistent </a:t>
            </a:r>
            <a:r>
              <a:rPr lang="fr-FR" dirty="0" err="1" smtClean="0">
                <a:solidFill>
                  <a:srgbClr val="002060"/>
                </a:solidFill>
              </a:rPr>
              <a:t>integration</a:t>
            </a:r>
            <a:r>
              <a:rPr lang="fr-FR" dirty="0" smtClean="0">
                <a:solidFill>
                  <a:srgbClr val="002060"/>
                </a:solidFill>
              </a:rPr>
              <a:t> of:</a:t>
            </a:r>
          </a:p>
          <a:p>
            <a:pPr lvl="1"/>
            <a:r>
              <a:rPr lang="fr-FR" dirty="0" err="1" smtClean="0">
                <a:solidFill>
                  <a:srgbClr val="002060"/>
                </a:solidFill>
              </a:rPr>
              <a:t>SUTs</a:t>
            </a:r>
            <a:r>
              <a:rPr lang="fr-FR" dirty="0" smtClean="0">
                <a:solidFill>
                  <a:srgbClr val="002060"/>
                </a:solidFill>
              </a:rPr>
              <a:t> or IOT</a:t>
            </a:r>
          </a:p>
          <a:p>
            <a:pPr lvl="1"/>
            <a:r>
              <a:rPr lang="fr-FR" dirty="0" err="1" smtClean="0">
                <a:solidFill>
                  <a:srgbClr val="002060"/>
                </a:solidFill>
              </a:rPr>
              <a:t>institutional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sector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accounts</a:t>
            </a:r>
            <a:endParaRPr lang="fr-FR" dirty="0" smtClean="0">
              <a:solidFill>
                <a:srgbClr val="002060"/>
              </a:solidFill>
            </a:endParaRPr>
          </a:p>
          <a:p>
            <a:pPr lvl="1"/>
            <a:r>
              <a:rPr lang="fr-FR" dirty="0" err="1" smtClean="0">
                <a:solidFill>
                  <a:srgbClr val="002060"/>
                </a:solidFill>
              </a:rPr>
              <a:t>socio-economic</a:t>
            </a:r>
            <a:r>
              <a:rPr lang="fr-FR" dirty="0" smtClean="0">
                <a:solidFill>
                  <a:srgbClr val="002060"/>
                </a:solidFill>
              </a:rPr>
              <a:t> break-down of </a:t>
            </a:r>
            <a:r>
              <a:rPr lang="fr-FR" dirty="0" err="1" smtClean="0">
                <a:solidFill>
                  <a:srgbClr val="002060"/>
                </a:solidFill>
              </a:rPr>
              <a:t>households</a:t>
            </a:r>
            <a:r>
              <a:rPr lang="fr-FR" dirty="0" smtClean="0">
                <a:solidFill>
                  <a:srgbClr val="002060"/>
                </a:solidFill>
              </a:rPr>
              <a:t> or labour </a:t>
            </a:r>
          </a:p>
          <a:p>
            <a:pPr lvl="1"/>
            <a:r>
              <a:rPr lang="fr-FR" dirty="0" smtClean="0">
                <a:solidFill>
                  <a:srgbClr val="002060"/>
                </a:solidFill>
              </a:rPr>
              <a:t>national </a:t>
            </a:r>
            <a:r>
              <a:rPr lang="fr-FR" dirty="0" err="1" smtClean="0">
                <a:solidFill>
                  <a:srgbClr val="002060"/>
                </a:solidFill>
              </a:rPr>
              <a:t>accounts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matrix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with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expanded</a:t>
            </a:r>
            <a:r>
              <a:rPr lang="fr-FR" dirty="0" smtClean="0">
                <a:solidFill>
                  <a:srgbClr val="002060"/>
                </a:solidFill>
              </a:rPr>
              <a:t> information on </a:t>
            </a:r>
            <a:r>
              <a:rPr lang="fr-FR" dirty="0" err="1" smtClean="0">
                <a:solidFill>
                  <a:srgbClr val="002060"/>
                </a:solidFill>
              </a:rPr>
              <a:t>households</a:t>
            </a:r>
            <a:r>
              <a:rPr lang="fr-FR" dirty="0" smtClean="0">
                <a:solidFill>
                  <a:srgbClr val="002060"/>
                </a:solidFill>
              </a:rPr>
              <a:t> or labour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+mn-lt"/>
              </a:rPr>
              <a:t>A </a:t>
            </a:r>
            <a:r>
              <a:rPr lang="fr-FR" b="1" dirty="0" err="1" smtClean="0">
                <a:latin typeface="+mn-lt"/>
              </a:rPr>
              <a:t>little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reminder</a:t>
            </a:r>
            <a:r>
              <a:rPr lang="fr-FR" b="1" dirty="0" smtClean="0">
                <a:latin typeface="+mn-lt"/>
              </a:rPr>
              <a:t> on SAMS</a:t>
            </a:r>
            <a:endParaRPr lang="en-GB" b="1" dirty="0">
              <a:latin typeface="+mn-lt"/>
            </a:endParaRPr>
          </a:p>
        </p:txBody>
      </p:sp>
      <p:pic>
        <p:nvPicPr>
          <p:cNvPr id="22532" name="Picture 4" descr="http://www.econ.ku.dk/ftarp/Publications/pics/pub.h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484784"/>
            <a:ext cx="1873368" cy="2677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2031</TotalTime>
  <Words>969</Words>
  <Application>Microsoft Office PowerPoint</Application>
  <PresentationFormat>On-screen Show (4:3)</PresentationFormat>
  <Paragraphs>191</Paragraphs>
  <Slides>34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OECD_English_white</vt:lpstr>
      <vt:lpstr>Equation</vt:lpstr>
      <vt:lpstr>Microsoft Equation 3.0</vt:lpstr>
      <vt:lpstr>SAMS and Micro-data: New Areas of Research</vt:lpstr>
      <vt:lpstr>Overview</vt:lpstr>
      <vt:lpstr>Slide 3</vt:lpstr>
      <vt:lpstr> </vt:lpstr>
      <vt:lpstr>Many activities </vt:lpstr>
      <vt:lpstr>Dimensions – OECD Framework  </vt:lpstr>
      <vt:lpstr>Measuring Well-being requires looking at: </vt:lpstr>
      <vt:lpstr>So where do SAM and micro-data come in? </vt:lpstr>
      <vt:lpstr>A little reminder on SAMS</vt:lpstr>
      <vt:lpstr>National Accounts Matrix</vt:lpstr>
      <vt:lpstr>SAM</vt:lpstr>
      <vt:lpstr>For purpose at hand, SAMs are useful to:</vt:lpstr>
      <vt:lpstr> </vt:lpstr>
      <vt:lpstr>Slide 14</vt:lpstr>
      <vt:lpstr>Survey information and national accounts</vt:lpstr>
      <vt:lpstr>Slide 16</vt:lpstr>
      <vt:lpstr>Do NA-Survey differences matter? Yes.  Adjustment coefficient for income components (NA/Survey ratio)</vt:lpstr>
      <vt:lpstr>Data needed by groups of HHs</vt:lpstr>
      <vt:lpstr>Example of disparity indicator: savings</vt:lpstr>
      <vt:lpstr>Slide 20</vt:lpstr>
      <vt:lpstr>New multipliers</vt:lpstr>
      <vt:lpstr>Example: Portugese SAM (Reich 2012)</vt:lpstr>
      <vt:lpstr>To be developed…</vt:lpstr>
      <vt:lpstr>Relative position of the 20% richest households to the 20% poorest households </vt:lpstr>
      <vt:lpstr>Slide 25</vt:lpstr>
      <vt:lpstr>Aggregate measures of material well-being (welfare economics)</vt:lpstr>
      <vt:lpstr>Basic Idea</vt:lpstr>
      <vt:lpstr>Jorgenson and Slesnick (2013) Measuring Social Welfare in the US National Accounts</vt:lpstr>
      <vt:lpstr>Construction of index of living standards/material well-being</vt:lpstr>
      <vt:lpstr>Summing up</vt:lpstr>
      <vt:lpstr>Summing up (2)</vt:lpstr>
      <vt:lpstr>Commercial break for recent OECD methodological publications</vt:lpstr>
      <vt:lpstr>Summing up (2)</vt:lpstr>
      <vt:lpstr>Slide 34</vt:lpstr>
    </vt:vector>
  </TitlesOfParts>
  <Company>OECD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SAMS and Microdata: New Areas of Research</dc:title>
  <dc:creator>schreyer_p</dc:creator>
  <cp:lastModifiedBy>schreyer_p</cp:lastModifiedBy>
  <cp:revision>124</cp:revision>
  <dcterms:created xsi:type="dcterms:W3CDTF">2013-06-06T09:03:39Z</dcterms:created>
  <dcterms:modified xsi:type="dcterms:W3CDTF">2013-07-08T04:18:11Z</dcterms:modified>
</cp:coreProperties>
</file>